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4"/>
  </p:sldMasterIdLst>
  <p:notesMasterIdLst>
    <p:notesMasterId r:id="rId48"/>
  </p:notesMasterIdLst>
  <p:sldIdLst>
    <p:sldId id="260" r:id="rId5"/>
    <p:sldId id="262" r:id="rId6"/>
    <p:sldId id="308" r:id="rId7"/>
    <p:sldId id="263" r:id="rId8"/>
    <p:sldId id="293" r:id="rId9"/>
    <p:sldId id="264" r:id="rId10"/>
    <p:sldId id="266" r:id="rId11"/>
    <p:sldId id="294" r:id="rId12"/>
    <p:sldId id="270" r:id="rId13"/>
    <p:sldId id="295" r:id="rId14"/>
    <p:sldId id="274" r:id="rId15"/>
    <p:sldId id="273" r:id="rId16"/>
    <p:sldId id="275" r:id="rId17"/>
    <p:sldId id="276" r:id="rId18"/>
    <p:sldId id="296" r:id="rId19"/>
    <p:sldId id="300" r:id="rId20"/>
    <p:sldId id="269" r:id="rId21"/>
    <p:sldId id="277" r:id="rId22"/>
    <p:sldId id="278" r:id="rId23"/>
    <p:sldId id="298" r:id="rId24"/>
    <p:sldId id="259" r:id="rId25"/>
    <p:sldId id="313" r:id="rId26"/>
    <p:sldId id="314" r:id="rId27"/>
    <p:sldId id="315" r:id="rId28"/>
    <p:sldId id="280" r:id="rId29"/>
    <p:sldId id="281" r:id="rId30"/>
    <p:sldId id="301" r:id="rId31"/>
    <p:sldId id="282" r:id="rId32"/>
    <p:sldId id="283" r:id="rId33"/>
    <p:sldId id="284" r:id="rId34"/>
    <p:sldId id="316" r:id="rId35"/>
    <p:sldId id="309" r:id="rId36"/>
    <p:sldId id="310" r:id="rId37"/>
    <p:sldId id="311" r:id="rId38"/>
    <p:sldId id="288" r:id="rId39"/>
    <p:sldId id="289" r:id="rId40"/>
    <p:sldId id="290" r:id="rId41"/>
    <p:sldId id="303" r:id="rId42"/>
    <p:sldId id="304" r:id="rId43"/>
    <p:sldId id="305" r:id="rId44"/>
    <p:sldId id="306" r:id="rId45"/>
    <p:sldId id="307" r:id="rId46"/>
    <p:sldId id="312" r:id="rId4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FFFF99"/>
    <a:srgbClr val="CC6600"/>
    <a:srgbClr val="FFCC00"/>
    <a:srgbClr val="FFFF66"/>
    <a:srgbClr val="00CCFF"/>
    <a:srgbClr val="0000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76" autoAdjust="0"/>
    <p:restoredTop sz="94670" autoAdjust="0"/>
  </p:normalViewPr>
  <p:slideViewPr>
    <p:cSldViewPr>
      <p:cViewPr>
        <p:scale>
          <a:sx n="90" d="100"/>
          <a:sy n="90" d="100"/>
        </p:scale>
        <p:origin x="-83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1218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A430D20-EAAC-42EF-A9CC-9E23B4BE62C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2078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D4FBE2-0535-4894-BECE-D2BC58A9138F}" type="slidenum">
              <a:rPr lang="ru-RU"/>
              <a:pPr/>
              <a:t>3</a:t>
            </a:fld>
            <a:endParaRPr lang="ru-RU"/>
          </a:p>
        </p:txBody>
      </p:sp>
      <p:sp>
        <p:nvSpPr>
          <p:cNvPr id="13107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</p:spPr>
      </p:sp>
      <p:sp>
        <p:nvSpPr>
          <p:cNvPr id="131075" name="Rectangle 3"/>
          <p:cNvSpPr txBox="1"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49263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FE42FA-3E21-49C6-9FD8-5751890FE90B}" type="slidenum">
              <a:rPr lang="ru-RU"/>
              <a:pPr/>
              <a:t>32</a:t>
            </a:fld>
            <a:endParaRPr lang="ru-RU"/>
          </a:p>
        </p:txBody>
      </p:sp>
      <p:sp>
        <p:nvSpPr>
          <p:cNvPr id="13312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</p:spPr>
      </p:sp>
      <p:sp>
        <p:nvSpPr>
          <p:cNvPr id="133123" name="Rectangle 3"/>
          <p:cNvSpPr txBox="1"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49263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321452-50E9-455D-8825-4F5B1455051F}" type="slidenum">
              <a:rPr lang="ru-RU"/>
              <a:pPr/>
              <a:t>33</a:t>
            </a:fld>
            <a:endParaRPr lang="ru-RU"/>
          </a:p>
        </p:txBody>
      </p:sp>
      <p:sp>
        <p:nvSpPr>
          <p:cNvPr id="13517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</p:spPr>
      </p:sp>
      <p:sp>
        <p:nvSpPr>
          <p:cNvPr id="135171" name="Rectangle 3"/>
          <p:cNvSpPr txBox="1"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49263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31AE54-1316-4E29-B8FF-AD9ABC3358DA}" type="slidenum">
              <a:rPr lang="ru-RU"/>
              <a:pPr/>
              <a:t>34</a:t>
            </a:fld>
            <a:endParaRPr lang="ru-RU"/>
          </a:p>
        </p:txBody>
      </p:sp>
      <p:sp>
        <p:nvSpPr>
          <p:cNvPr id="13721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</p:spPr>
      </p:sp>
      <p:sp>
        <p:nvSpPr>
          <p:cNvPr id="137219" name="Rectangle 3"/>
          <p:cNvSpPr txBox="1"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49263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7BE31C-46E8-408D-884B-C52B0D19B976}" type="slidenum">
              <a:rPr lang="ru-RU"/>
              <a:pPr/>
              <a:t>38</a:t>
            </a:fld>
            <a:endParaRPr lang="ru-RU"/>
          </a:p>
        </p:txBody>
      </p:sp>
      <p:sp>
        <p:nvSpPr>
          <p:cNvPr id="12493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</p:spPr>
      </p:sp>
      <p:sp>
        <p:nvSpPr>
          <p:cNvPr id="124931" name="Rectangle 3"/>
          <p:cNvSpPr txBox="1"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49263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0AB21A-4B41-4336-8EFA-EDAE7166150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349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54BA4-D5FF-4424-92C6-0437BD4BB51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75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38925" y="260350"/>
            <a:ext cx="2058988" cy="58658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60350"/>
            <a:ext cx="6029325" cy="58658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B7C0AC-27F1-46BC-8F8B-6D0CF6725FB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718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2C533BB-07EA-4F39-9B42-55C1A03CC7B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957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60350"/>
            <a:ext cx="8240713" cy="58658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F5BF993-3CED-438A-AB4E-DF4C95B2222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99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DDB11EF-0B39-4537-81A1-54FA47BE6D2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14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6F9273-5DEF-4B69-99C4-00C54D0157E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220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49E82-C740-4498-B3BA-0D6AD339091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60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FBF63-FA2A-4D88-A651-44A227A8723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199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C1C4A-F4B7-4051-BBAA-0CC5F81839E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269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E7318-19BE-4398-9A5D-88F8D150EA7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004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129B95-9770-4502-BF20-CF5CC10B36E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408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65EB20-4FDA-4116-9D53-296905ECDD8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007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6D8B4F-ECF7-4A52-8A53-8872A0EB98C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142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66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99"/>
                </a:solidFill>
              </a:defRPr>
            </a:lvl1pPr>
          </a:lstStyle>
          <a:p>
            <a:endParaRPr lang="ru-RU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99"/>
                </a:solidFill>
              </a:defRPr>
            </a:lvl1pPr>
          </a:lstStyle>
          <a:p>
            <a:endParaRPr lang="ru-RU"/>
          </a:p>
        </p:txBody>
      </p:sp>
      <p:sp>
        <p:nvSpPr>
          <p:cNvPr id="154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99"/>
                </a:solidFill>
              </a:defRPr>
            </a:lvl1pPr>
          </a:lstStyle>
          <a:p>
            <a:fld id="{E85F86EB-B26D-4594-A82E-50947E9D2308}" type="slidenum">
              <a:rPr lang="ru-RU"/>
              <a:pPr/>
              <a:t>‹#›</a:t>
            </a:fld>
            <a:endParaRPr lang="ru-RU"/>
          </a:p>
        </p:txBody>
      </p:sp>
      <p:pic>
        <p:nvPicPr>
          <p:cNvPr id="154637" name="Picture 13" descr="фон3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8925"/>
            <a:ext cx="9144000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99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99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99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99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hyperlink" Target="http://corp/update" TargetMode="Externa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2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27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24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31.emf"/><Relationship Id="rId4" Type="http://schemas.openxmlformats.org/officeDocument/2006/relationships/oleObject" Target="../embeddings/oleObject25.bin"/><Relationship Id="rId9" Type="http://schemas.openxmlformats.org/officeDocument/2006/relationships/image" Target="../media/image3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3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37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38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Информационная система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Универис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187624" y="1624608"/>
            <a:ext cx="6840538" cy="4831755"/>
            <a:chOff x="1187450" y="1624608"/>
            <a:chExt cx="6840538" cy="4831755"/>
          </a:xfrm>
        </p:grpSpPr>
        <p:graphicFrame>
          <p:nvGraphicFramePr>
            <p:cNvPr id="24580" name="Object 4"/>
            <p:cNvGraphicFramePr>
              <a:graphicFrameLocks noGrp="1" noChangeAspect="1"/>
            </p:cNvGraphicFramePr>
            <p:nvPr>
              <p:ph sz="half" idx="2"/>
              <p:extLst>
                <p:ext uri="{D42A27DB-BD31-4B8C-83A1-F6EECF244321}">
                  <p14:modId xmlns:p14="http://schemas.microsoft.com/office/powerpoint/2010/main" val="1987342200"/>
                </p:ext>
              </p:extLst>
            </p:nvPr>
          </p:nvGraphicFramePr>
          <p:xfrm>
            <a:off x="1187450" y="1628775"/>
            <a:ext cx="6840538" cy="4827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97" name="Image" r:id="rId3" imgW="7301587" imgH="5231746" progId="Photoshop.Image.8">
                    <p:embed/>
                  </p:oleObj>
                </mc:Choice>
                <mc:Fallback>
                  <p:oleObj name="Image" r:id="rId3" imgW="7301587" imgH="5231746" progId="Photoshop.Image.8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87450" y="1628775"/>
                          <a:ext cx="6840538" cy="48275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Box 1"/>
            <p:cNvSpPr txBox="1"/>
            <p:nvPr/>
          </p:nvSpPr>
          <p:spPr bwMode="auto">
            <a:xfrm>
              <a:off x="1350690" y="1624608"/>
              <a:ext cx="379737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2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www.univeris.susu.ac.ru</a:t>
              </a:r>
              <a:endPara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009650"/>
          </a:xfrm>
        </p:spPr>
        <p:txBody>
          <a:bodyPr/>
          <a:lstStyle/>
          <a:p>
            <a:r>
              <a:rPr lang="ru-RU" sz="4000"/>
              <a:t>Наличие единой базы данных позволяет 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341438"/>
            <a:ext cx="8302625" cy="5516562"/>
          </a:xfrm>
        </p:spPr>
        <p:txBody>
          <a:bodyPr/>
          <a:lstStyle/>
          <a:p>
            <a:r>
              <a:rPr lang="ru-RU" sz="3000">
                <a:solidFill>
                  <a:srgbClr val="FFFF66"/>
                </a:solidFill>
              </a:rPr>
              <a:t>Выполнять мгновенный доступ ко всей необходимой информации, в том числе полученной из различных источников, с необходимостью ее ввода всего один раз</a:t>
            </a:r>
            <a:endParaRPr lang="en-US" sz="3000">
              <a:solidFill>
                <a:srgbClr val="FFFF66"/>
              </a:solidFill>
            </a:endParaRPr>
          </a:p>
          <a:p>
            <a:r>
              <a:rPr lang="ru-RU" sz="3000">
                <a:solidFill>
                  <a:srgbClr val="FFFF66"/>
                </a:solidFill>
              </a:rPr>
              <a:t>Обеспечивает высокое качество информации по всем бизнес-процессам ВУЗа</a:t>
            </a:r>
          </a:p>
          <a:p>
            <a:r>
              <a:rPr lang="ru-RU" sz="3000">
                <a:solidFill>
                  <a:srgbClr val="FFFF66"/>
                </a:solidFill>
              </a:rPr>
              <a:t>Позволяет предоставлять информацию в нужное время, в нужном месте и в виде, наиболее удобном для принятия решений.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ru-RU" sz="2800"/>
              <a:t>Взаимодействие подразделений университета</a:t>
            </a:r>
          </a:p>
        </p:txBody>
      </p:sp>
      <p:graphicFrame>
        <p:nvGraphicFramePr>
          <p:cNvPr id="50182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1331913" y="765175"/>
          <a:ext cx="6408737" cy="559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7" name="Visio" r:id="rId3" imgW="8048020" imgH="7024218" progId="Visio.Drawing.11">
                  <p:embed/>
                </p:oleObj>
              </mc:Choice>
              <mc:Fallback>
                <p:oleObj name="Visio" r:id="rId3" imgW="8048020" imgH="7024218" progId="Visio.Drawing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765175"/>
                        <a:ext cx="6408737" cy="5592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Размещение пользователей системы </a:t>
            </a:r>
            <a:r>
              <a:rPr lang="ru-RU" sz="4000" dirty="0" err="1" smtClean="0"/>
              <a:t>Универис</a:t>
            </a:r>
            <a:endParaRPr lang="ru-RU" sz="4000" dirty="0"/>
          </a:p>
        </p:txBody>
      </p:sp>
      <p:graphicFrame>
        <p:nvGraphicFramePr>
          <p:cNvPr id="4813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130300" y="1600200"/>
          <a:ext cx="6880225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8" name="Visio" r:id="rId3" imgW="7940731" imgH="5192166" progId="Visio.Drawing.11">
                  <p:embed/>
                </p:oleObj>
              </mc:Choice>
              <mc:Fallback>
                <p:oleObj name="Visio" r:id="rId3" imgW="7940731" imgH="5192166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300" y="1600200"/>
                        <a:ext cx="6880225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Универис</a:t>
            </a:r>
            <a:r>
              <a:rPr lang="ru-RU" dirty="0" smtClean="0"/>
              <a:t> </a:t>
            </a:r>
            <a:r>
              <a:rPr lang="en-US" dirty="0" smtClean="0"/>
              <a:t>– </a:t>
            </a:r>
            <a:r>
              <a:rPr lang="ru-RU" dirty="0"/>
              <a:t>ядро системы</a:t>
            </a:r>
          </a:p>
        </p:txBody>
      </p:sp>
      <p:graphicFrame>
        <p:nvGraphicFramePr>
          <p:cNvPr id="52230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684213" y="1582738"/>
          <a:ext cx="7961312" cy="444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6" name="Visio" r:id="rId3" imgW="10380106" imgH="5795914" progId="Visio.Drawing.11">
                  <p:embed/>
                </p:oleObj>
              </mc:Choice>
              <mc:Fallback>
                <p:oleObj name="Visio" r:id="rId3" imgW="10380106" imgH="5795914" progId="Visio.Drawing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582738"/>
                        <a:ext cx="7961312" cy="444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Процедура подключения к системе</a:t>
            </a:r>
          </a:p>
        </p:txBody>
      </p:sp>
      <p:graphicFrame>
        <p:nvGraphicFramePr>
          <p:cNvPr id="55300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116013" y="1177925"/>
          <a:ext cx="6696075" cy="517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6" name="Visio" r:id="rId3" imgW="8173974" imgH="6318123" progId="Visio.Drawing.11">
                  <p:embed/>
                </p:oleObj>
              </mc:Choice>
              <mc:Fallback>
                <p:oleObj name="Visio" r:id="rId3" imgW="8173974" imgH="6318123" progId="Visio.Drawing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177925"/>
                        <a:ext cx="6696075" cy="517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ru-RU" sz="4000"/>
              <a:t>Принципы построения системы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26425" cy="4999038"/>
          </a:xfrm>
        </p:spPr>
        <p:txBody>
          <a:bodyPr/>
          <a:lstStyle/>
          <a:p>
            <a:r>
              <a:rPr lang="ru-RU"/>
              <a:t>Интеллектуальность</a:t>
            </a:r>
          </a:p>
          <a:p>
            <a:r>
              <a:rPr lang="ru-RU"/>
              <a:t>Интегрируемость</a:t>
            </a:r>
            <a:endParaRPr lang="en-US"/>
          </a:p>
          <a:p>
            <a:r>
              <a:rPr lang="ru-RU"/>
              <a:t>Модульность</a:t>
            </a:r>
            <a:endParaRPr lang="en-US"/>
          </a:p>
          <a:p>
            <a:r>
              <a:rPr lang="ru-RU"/>
              <a:t>Доступность</a:t>
            </a:r>
            <a:endParaRPr lang="en-US"/>
          </a:p>
          <a:p>
            <a:r>
              <a:rPr lang="ru-RU"/>
              <a:t>Адаптивность</a:t>
            </a:r>
          </a:p>
          <a:p>
            <a:r>
              <a:rPr lang="ru-RU"/>
              <a:t>Надежность и безопасность</a:t>
            </a:r>
            <a:endParaRPr lang="en-US"/>
          </a:p>
          <a:p>
            <a:r>
              <a:rPr lang="ru-RU"/>
              <a:t>Возможность нескольких видов связи с БД</a:t>
            </a:r>
          </a:p>
        </p:txBody>
      </p:sp>
      <p:grpSp>
        <p:nvGrpSpPr>
          <p:cNvPr id="109572" name="Group 4"/>
          <p:cNvGrpSpPr>
            <a:grpSpLocks/>
          </p:cNvGrpSpPr>
          <p:nvPr/>
        </p:nvGrpSpPr>
        <p:grpSpPr bwMode="auto">
          <a:xfrm>
            <a:off x="5580063" y="1844675"/>
            <a:ext cx="2520950" cy="2016125"/>
            <a:chOff x="1723" y="2832"/>
            <a:chExt cx="1278" cy="1008"/>
          </a:xfrm>
        </p:grpSpPr>
        <p:pic>
          <p:nvPicPr>
            <p:cNvPr id="10957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6" y="3216"/>
              <a:ext cx="555" cy="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57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" y="2832"/>
              <a:ext cx="1104" cy="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81" name="Rectangle 17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777875"/>
          </a:xfrm>
        </p:spPr>
        <p:txBody>
          <a:bodyPr/>
          <a:lstStyle/>
          <a:p>
            <a:r>
              <a:rPr lang="ru-RU" sz="3000"/>
              <a:t>Цикл сопровождения программных </a:t>
            </a:r>
            <a:br>
              <a:rPr lang="ru-RU" sz="3000"/>
            </a:br>
            <a:r>
              <a:rPr lang="ru-RU" sz="3000"/>
              <a:t>модулей системы</a:t>
            </a:r>
          </a:p>
        </p:txBody>
      </p:sp>
      <p:graphicFrame>
        <p:nvGraphicFramePr>
          <p:cNvPr id="113680" name="Object 16"/>
          <p:cNvGraphicFramePr>
            <a:graphicFrameLocks noGrp="1" noChangeAspect="1"/>
          </p:cNvGraphicFramePr>
          <p:nvPr>
            <p:ph idx="1"/>
          </p:nvPr>
        </p:nvGraphicFramePr>
        <p:xfrm>
          <a:off x="1258888" y="1427163"/>
          <a:ext cx="6985000" cy="523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97" name="Visio" r:id="rId3" imgW="7477125" imgH="5607177" progId="Visio.Drawing.11">
                  <p:embed/>
                </p:oleObj>
              </mc:Choice>
              <mc:Fallback>
                <p:oleObj name="Visio" r:id="rId3" imgW="7477125" imgH="5607177" progId="Visio.Drawing.11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1427163"/>
                        <a:ext cx="6985000" cy="523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6425" cy="492125"/>
          </a:xfrm>
        </p:spPr>
        <p:txBody>
          <a:bodyPr/>
          <a:lstStyle/>
          <a:p>
            <a:r>
              <a:rPr lang="ru-RU" sz="2800"/>
              <a:t>Обновления программ доступны с сервера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044079" y="476250"/>
            <a:ext cx="7272337" cy="6148388"/>
            <a:chOff x="1042988" y="476250"/>
            <a:chExt cx="7272337" cy="6148388"/>
          </a:xfrm>
        </p:grpSpPr>
        <p:graphicFrame>
          <p:nvGraphicFramePr>
            <p:cNvPr id="44039" name="Object 7"/>
            <p:cNvGraphicFramePr>
              <a:graphicFrameLocks noGrp="1" noChangeAspect="1"/>
            </p:cNvGraphicFramePr>
            <p:nvPr>
              <p:ph idx="1"/>
              <p:extLst>
                <p:ext uri="{D42A27DB-BD31-4B8C-83A1-F6EECF244321}">
                  <p14:modId xmlns:p14="http://schemas.microsoft.com/office/powerpoint/2010/main" val="2061957480"/>
                </p:ext>
              </p:extLst>
            </p:nvPr>
          </p:nvGraphicFramePr>
          <p:xfrm>
            <a:off x="1042988" y="476250"/>
            <a:ext cx="7272337" cy="6148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54" name="Bitmap Image" r:id="rId3" imgW="9450119" imgH="8171429" progId="Paint.Picture">
                    <p:embed/>
                  </p:oleObj>
                </mc:Choice>
                <mc:Fallback>
                  <p:oleObj name="Bitmap Image" r:id="rId3" imgW="9450119" imgH="8171429" progId="Paint.Picture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42988" y="476250"/>
                          <a:ext cx="7272337" cy="61483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Box 1">
              <a:hlinkClick r:id="rId5"/>
            </p:cNvPr>
            <p:cNvSpPr txBox="1">
              <a:spLocks noChangeArrowheads="1"/>
            </p:cNvSpPr>
            <p:nvPr/>
          </p:nvSpPr>
          <p:spPr bwMode="auto">
            <a:xfrm>
              <a:off x="2459952" y="798045"/>
              <a:ext cx="3408192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sz="1400" b="1" dirty="0">
                  <a:solidFill>
                    <a:srgbClr val="0066CC"/>
                  </a:solidFill>
                </a:rPr>
                <a:t>http://</a:t>
              </a:r>
              <a:r>
                <a:rPr lang="en-US" sz="1400" b="1" dirty="0" smtClean="0">
                  <a:solidFill>
                    <a:srgbClr val="0066CC"/>
                  </a:solidFill>
                </a:rPr>
                <a:t>www.univeris.susu.ac.ru/update</a:t>
              </a:r>
              <a:endParaRPr lang="ru-RU" sz="1400" b="1" dirty="0">
                <a:solidFill>
                  <a:srgbClr val="0066CC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783" name="Object 7"/>
          <p:cNvGraphicFramePr>
            <a:graphicFrameLocks noGrp="1" noChangeAspect="1"/>
          </p:cNvGraphicFramePr>
          <p:nvPr>
            <p:ph/>
          </p:nvPr>
        </p:nvGraphicFramePr>
        <p:xfrm>
          <a:off x="323850" y="981075"/>
          <a:ext cx="8640763" cy="558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00" name="Visio" r:id="rId3" imgW="10337190" imgH="7084040" progId="Visio.Drawing.11">
                  <p:embed/>
                </p:oleObj>
              </mc:Choice>
              <mc:Fallback>
                <p:oleObj name="Visio" r:id="rId3" imgW="10337190" imgH="7084040" progId="Visio.Drawing.11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981075"/>
                        <a:ext cx="8640763" cy="558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0" y="4445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99"/>
                </a:solidFill>
                <a:latin typeface="Garamond" pitchFamily="18" charset="0"/>
              </a:rPr>
              <a:t>Универис</a:t>
            </a:r>
            <a:r>
              <a:rPr lang="ru-RU" sz="2400" b="1" dirty="0" smtClean="0">
                <a:solidFill>
                  <a:srgbClr val="FFFF99"/>
                </a:solidFill>
                <a:latin typeface="Garamond" pitchFamily="18" charset="0"/>
              </a:rPr>
              <a:t> охватывает </a:t>
            </a:r>
            <a:r>
              <a:rPr lang="ru-RU" sz="2400" b="1" dirty="0">
                <a:solidFill>
                  <a:srgbClr val="FFFF99"/>
                </a:solidFill>
                <a:latin typeface="Garamond" pitchFamily="18" charset="0"/>
              </a:rPr>
              <a:t>все аспекты управления</a:t>
            </a:r>
          </a:p>
          <a:p>
            <a:pPr algn="ctr"/>
            <a:r>
              <a:rPr lang="ru-RU" sz="2400" b="1" dirty="0">
                <a:solidFill>
                  <a:srgbClr val="FFFF99"/>
                </a:solidFill>
                <a:latin typeface="Garamond" pitchFamily="18" charset="0"/>
              </a:rPr>
              <a:t> учебным процессом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1835150" y="0"/>
            <a:ext cx="60499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2800" b="1" dirty="0" err="1" smtClean="0">
                <a:solidFill>
                  <a:srgbClr val="FFFF99"/>
                </a:solidFill>
                <a:latin typeface="Garamond" pitchFamily="18" charset="0"/>
              </a:rPr>
              <a:t>Универис</a:t>
            </a:r>
            <a:r>
              <a:rPr lang="ru-RU" sz="2800" b="1" dirty="0" smtClean="0">
                <a:solidFill>
                  <a:srgbClr val="FFFF99"/>
                </a:solidFill>
                <a:latin typeface="Garamond" pitchFamily="18" charset="0"/>
              </a:rPr>
              <a:t> </a:t>
            </a:r>
            <a:r>
              <a:rPr lang="ru-RU" sz="2800" b="1" dirty="0">
                <a:solidFill>
                  <a:srgbClr val="FFFF99"/>
                </a:solidFill>
                <a:latin typeface="Garamond" pitchFamily="18" charset="0"/>
              </a:rPr>
              <a:t>в учебном процессе</a:t>
            </a:r>
          </a:p>
        </p:txBody>
      </p:sp>
      <p:pic>
        <p:nvPicPr>
          <p:cNvPr id="77838" name="Picture 14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8307387" cy="588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88913"/>
            <a:ext cx="7772400" cy="892175"/>
          </a:xfrm>
        </p:spPr>
        <p:txBody>
          <a:bodyPr/>
          <a:lstStyle/>
          <a:p>
            <a:r>
              <a:rPr lang="ru-RU"/>
              <a:t>ЮУрГУ – это</a:t>
            </a:r>
            <a:r>
              <a:rPr lang="en-US"/>
              <a:t>:</a:t>
            </a:r>
            <a:endParaRPr 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50825" y="1052513"/>
            <a:ext cx="864235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ru-RU" sz="2400">
                <a:solidFill>
                  <a:srgbClr val="FFFF99"/>
                </a:solidFill>
              </a:rPr>
              <a:t> </a:t>
            </a:r>
            <a:r>
              <a:rPr lang="en-US" sz="2800">
                <a:solidFill>
                  <a:srgbClr val="FFFF99"/>
                </a:solidFill>
              </a:rPr>
              <a:t>37 </a:t>
            </a:r>
            <a:r>
              <a:rPr lang="ru-RU" sz="2800">
                <a:solidFill>
                  <a:srgbClr val="FFFF99"/>
                </a:solidFill>
              </a:rPr>
              <a:t>факультетов</a:t>
            </a:r>
          </a:p>
          <a:p>
            <a:pPr>
              <a:buFontTx/>
              <a:buChar char="-"/>
            </a:pPr>
            <a:r>
              <a:rPr lang="ru-RU" sz="2800">
                <a:solidFill>
                  <a:srgbClr val="FFFF99"/>
                </a:solidFill>
              </a:rPr>
              <a:t> 13 филиалов</a:t>
            </a:r>
          </a:p>
          <a:p>
            <a:pPr>
              <a:buFontTx/>
              <a:buChar char="-"/>
            </a:pPr>
            <a:r>
              <a:rPr lang="ru-RU" sz="2800">
                <a:solidFill>
                  <a:srgbClr val="FFFF99"/>
                </a:solidFill>
              </a:rPr>
              <a:t> 230 кафедр</a:t>
            </a:r>
            <a:endParaRPr lang="ru-RU" sz="3200">
              <a:solidFill>
                <a:srgbClr val="FFFF99"/>
              </a:solidFill>
            </a:endParaRPr>
          </a:p>
          <a:p>
            <a:pPr>
              <a:buFontTx/>
              <a:buChar char="-"/>
            </a:pPr>
            <a:r>
              <a:rPr lang="ru-RU" sz="2800">
                <a:solidFill>
                  <a:srgbClr val="FFFF99"/>
                </a:solidFill>
              </a:rPr>
              <a:t> более 50000 студентов</a:t>
            </a:r>
          </a:p>
          <a:p>
            <a:pPr>
              <a:buFontTx/>
              <a:buChar char="-"/>
            </a:pPr>
            <a:r>
              <a:rPr lang="ru-RU" sz="2800">
                <a:solidFill>
                  <a:srgbClr val="FFFF99"/>
                </a:solidFill>
              </a:rPr>
              <a:t> более 5000 сотрудников</a:t>
            </a:r>
          </a:p>
          <a:p>
            <a:pPr>
              <a:buFontTx/>
              <a:buChar char="-"/>
            </a:pPr>
            <a:endParaRPr lang="ru-RU" sz="2800">
              <a:solidFill>
                <a:srgbClr val="FFFF99"/>
              </a:solidFill>
            </a:endParaRPr>
          </a:p>
        </p:txBody>
      </p:sp>
      <p:pic>
        <p:nvPicPr>
          <p:cNvPr id="34820" name="Picture 4" descr="Главный корпус ЮУрГ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729038"/>
            <a:ext cx="3743325" cy="258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030663" y="3213100"/>
            <a:ext cx="5113337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2400">
                <a:solidFill>
                  <a:srgbClr val="FFFF99"/>
                </a:solidFill>
                <a:latin typeface="Tahoma" pitchFamily="34" charset="0"/>
              </a:rPr>
              <a:t>- Более 5000 компьютеров</a:t>
            </a:r>
          </a:p>
          <a:p>
            <a:pPr>
              <a:buFontTx/>
              <a:buChar char="-"/>
            </a:pPr>
            <a:r>
              <a:rPr lang="ru-RU" sz="2400">
                <a:solidFill>
                  <a:srgbClr val="FFFF99"/>
                </a:solidFill>
                <a:latin typeface="Tahoma" pitchFamily="34" charset="0"/>
              </a:rPr>
              <a:t> 70 стандартных и 5 специализированных </a:t>
            </a:r>
          </a:p>
          <a:p>
            <a:r>
              <a:rPr lang="ru-RU" sz="2400">
                <a:solidFill>
                  <a:srgbClr val="FFFF99"/>
                </a:solidFill>
                <a:latin typeface="Tahoma" pitchFamily="34" charset="0"/>
              </a:rPr>
              <a:t>компьютерных залов</a:t>
            </a:r>
          </a:p>
          <a:p>
            <a:pPr>
              <a:buFontTx/>
              <a:buChar char="-"/>
            </a:pPr>
            <a:r>
              <a:rPr lang="ru-RU" sz="2400">
                <a:solidFill>
                  <a:srgbClr val="FFFF99"/>
                </a:solidFill>
                <a:latin typeface="Tahoma" pitchFamily="34" charset="0"/>
              </a:rPr>
              <a:t> Вычислительный центр</a:t>
            </a:r>
          </a:p>
          <a:p>
            <a:pPr>
              <a:buFontTx/>
              <a:buChar char="-"/>
            </a:pPr>
            <a:r>
              <a:rPr lang="ru-RU" sz="2400">
                <a:solidFill>
                  <a:srgbClr val="FFFF99"/>
                </a:solidFill>
                <a:latin typeface="Tahoma" pitchFamily="34" charset="0"/>
              </a:rPr>
              <a:t> Студенческий информационно-вычислительный центр</a:t>
            </a:r>
          </a:p>
          <a:p>
            <a:pPr>
              <a:buFontTx/>
              <a:buChar char="-"/>
            </a:pPr>
            <a:r>
              <a:rPr lang="ru-RU" sz="2400">
                <a:solidFill>
                  <a:srgbClr val="FFFF99"/>
                </a:solidFill>
                <a:latin typeface="Tahoma" pitchFamily="34" charset="0"/>
              </a:rPr>
              <a:t> Центр глобальных сетевых технологий</a:t>
            </a:r>
          </a:p>
        </p:txBody>
      </p:sp>
      <p:pic>
        <p:nvPicPr>
          <p:cNvPr id="34822" name="Picture 6" descr="Преподаватели ЮУрГУ активно применяет новые методы обучения, включающие использование компьютерных технологи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125538"/>
            <a:ext cx="2592388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ru-RU" sz="2400"/>
              <a:t>Создатели и Потребители информации</a:t>
            </a:r>
          </a:p>
        </p:txBody>
      </p:sp>
      <p:graphicFrame>
        <p:nvGraphicFramePr>
          <p:cNvPr id="111620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07950" y="908050"/>
          <a:ext cx="8856663" cy="547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35" name="Visio" r:id="rId3" imgW="10909727" imgH="6749166" progId="Visio.Drawing.11">
                  <p:embed/>
                </p:oleObj>
              </mc:Choice>
              <mc:Fallback>
                <p:oleObj name="Visio" r:id="rId3" imgW="10909727" imgH="6749166" progId="Visio.Drawing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908050"/>
                        <a:ext cx="8856663" cy="547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/>
              <a:t>Функциональные модули системы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598613"/>
            <a:ext cx="8569325" cy="4567237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z="2800"/>
              <a:t>АРМ деканата</a:t>
            </a:r>
            <a:r>
              <a:rPr lang="en-US" sz="2800"/>
              <a:t>;</a:t>
            </a:r>
            <a:endParaRPr lang="ru-RU" sz="2800"/>
          </a:p>
          <a:p>
            <a:pPr>
              <a:buFontTx/>
              <a:buChar char="-"/>
            </a:pPr>
            <a:r>
              <a:rPr lang="ru-RU" sz="2800"/>
              <a:t>АРМ отдела кадров студентов</a:t>
            </a:r>
            <a:r>
              <a:rPr lang="en-US" sz="2800"/>
              <a:t>;</a:t>
            </a:r>
          </a:p>
          <a:p>
            <a:pPr>
              <a:buFontTx/>
              <a:buChar char="-"/>
            </a:pPr>
            <a:r>
              <a:rPr lang="ru-RU" sz="2800"/>
              <a:t>АРМ отдела кадров работников</a:t>
            </a:r>
            <a:r>
              <a:rPr lang="en-US" sz="2800"/>
              <a:t>;</a:t>
            </a:r>
          </a:p>
          <a:p>
            <a:pPr>
              <a:buFontTx/>
              <a:buChar char="-"/>
            </a:pPr>
            <a:r>
              <a:rPr lang="ru-RU" sz="2800"/>
              <a:t>АРМ службы делопроизводства</a:t>
            </a:r>
            <a:r>
              <a:rPr lang="en-US" sz="2800"/>
              <a:t>;</a:t>
            </a:r>
          </a:p>
          <a:p>
            <a:pPr>
              <a:buFontTx/>
              <a:buChar char="-"/>
            </a:pPr>
            <a:r>
              <a:rPr lang="ru-RU" sz="2800"/>
              <a:t>АРМ мобилизационного управления</a:t>
            </a:r>
            <a:r>
              <a:rPr lang="en-US" sz="2800"/>
              <a:t>;</a:t>
            </a:r>
          </a:p>
          <a:p>
            <a:pPr>
              <a:buFontTx/>
              <a:buChar char="-"/>
            </a:pPr>
            <a:r>
              <a:rPr lang="ru-RU" sz="2800"/>
              <a:t>АРМ управления по организации внебюджетной образовательной деятельности</a:t>
            </a:r>
            <a:r>
              <a:rPr lang="en-US" sz="2800"/>
              <a:t>;</a:t>
            </a:r>
          </a:p>
          <a:p>
            <a:pPr>
              <a:buFontTx/>
              <a:buChar char="-"/>
            </a:pPr>
            <a:r>
              <a:rPr lang="ru-RU" sz="2800"/>
              <a:t>АРМ приемной комиссии</a:t>
            </a:r>
            <a:r>
              <a:rPr lang="en-US" sz="2800"/>
              <a:t>.</a:t>
            </a:r>
          </a:p>
          <a:p>
            <a:pPr>
              <a:buFontTx/>
              <a:buChar char="-"/>
            </a:pPr>
            <a:endParaRPr lang="en-US" sz="2800"/>
          </a:p>
          <a:p>
            <a:pPr>
              <a:buFontTx/>
              <a:buChar char="-"/>
            </a:pPr>
            <a:endParaRPr lang="ru-RU" sz="28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3545" name="Object 9"/>
          <p:cNvGraphicFramePr>
            <a:graphicFrameLocks noGrp="1" noChangeAspect="1"/>
          </p:cNvGraphicFramePr>
          <p:nvPr>
            <p:ph/>
          </p:nvPr>
        </p:nvGraphicFramePr>
        <p:xfrm>
          <a:off x="1187450" y="476250"/>
          <a:ext cx="6716713" cy="586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60" name="Visio" r:id="rId3" imgW="8968435" imgH="7830840" progId="Visio.Drawing.11">
                  <p:embed/>
                </p:oleObj>
              </mc:Choice>
              <mc:Fallback>
                <p:oleObj name="Visio" r:id="rId3" imgW="8968435" imgH="7830840" progId="Visio.Drawing.11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476250"/>
                        <a:ext cx="6716713" cy="586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64" name="Object 4"/>
          <p:cNvGraphicFramePr>
            <a:graphicFrameLocks noGrp="1" noChangeAspect="1"/>
          </p:cNvGraphicFramePr>
          <p:nvPr>
            <p:ph/>
          </p:nvPr>
        </p:nvGraphicFramePr>
        <p:xfrm>
          <a:off x="684213" y="476250"/>
          <a:ext cx="7816850" cy="586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0" name="Visio" r:id="rId3" imgW="8965834" imgH="6728358" progId="Visio.Drawing.11">
                  <p:embed/>
                </p:oleObj>
              </mc:Choice>
              <mc:Fallback>
                <p:oleObj name="Visio" r:id="rId3" imgW="8965834" imgH="6728358" progId="Visio.Drawing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476250"/>
                        <a:ext cx="7816850" cy="5865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5588" name="Object 4"/>
          <p:cNvGraphicFramePr>
            <a:graphicFrameLocks noGrp="1" noChangeAspect="1"/>
          </p:cNvGraphicFramePr>
          <p:nvPr>
            <p:ph/>
          </p:nvPr>
        </p:nvGraphicFramePr>
        <p:xfrm>
          <a:off x="457200" y="312738"/>
          <a:ext cx="8240713" cy="576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04" name="Visio" r:id="rId3" imgW="8965834" imgH="6266688" progId="Visio.Drawing.11">
                  <p:embed/>
                </p:oleObj>
              </mc:Choice>
              <mc:Fallback>
                <p:oleObj name="Visio" r:id="rId3" imgW="8965834" imgH="6266688" progId="Visio.Drawing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12738"/>
                        <a:ext cx="8240713" cy="5761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008062"/>
          </a:xfrm>
        </p:spPr>
        <p:txBody>
          <a:bodyPr/>
          <a:lstStyle/>
          <a:p>
            <a:r>
              <a:rPr lang="ru-RU" sz="4000"/>
              <a:t>Учебная деятельность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412875"/>
            <a:ext cx="8147050" cy="478155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ru-RU" u="sng" dirty="0">
                <a:latin typeface="Arial Black" pitchFamily="34" charset="0"/>
              </a:rPr>
              <a:t>Отдел лицензирования и аккредитации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ru-RU" dirty="0"/>
              <a:t>Установлены и эксплуатируются модули системы </a:t>
            </a:r>
            <a:r>
              <a:rPr lang="ru-RU" dirty="0" err="1" smtClean="0"/>
              <a:t>Универис</a:t>
            </a:r>
            <a:endParaRPr lang="ru-RU" dirty="0"/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ru-RU" dirty="0"/>
              <a:t>Учебные планы</a:t>
            </a: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ru-RU" dirty="0"/>
              <a:t>Студент</a:t>
            </a: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ru-RU" dirty="0"/>
              <a:t>Кадры преподавателей</a:t>
            </a: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ru-RU" dirty="0"/>
              <a:t>Формирование запросов</a:t>
            </a: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ru-RU" dirty="0"/>
              <a:t>Построение внешних и внутренних отчетов</a:t>
            </a: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endParaRPr lang="ru-RU" dirty="0"/>
          </a:p>
        </p:txBody>
      </p:sp>
      <p:graphicFrame>
        <p:nvGraphicFramePr>
          <p:cNvPr id="81929" name="Object 9"/>
          <p:cNvGraphicFramePr>
            <a:graphicFrameLocks noGrp="1" noChangeAspect="1"/>
          </p:cNvGraphicFramePr>
          <p:nvPr>
            <p:ph sz="half" idx="2"/>
          </p:nvPr>
        </p:nvGraphicFramePr>
        <p:xfrm>
          <a:off x="6011863" y="3141663"/>
          <a:ext cx="2665412" cy="199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4" name="Visio" r:id="rId3" imgW="763707" imgH="571561" progId="Visio.Drawing.11">
                  <p:embed/>
                </p:oleObj>
              </mc:Choice>
              <mc:Fallback>
                <p:oleObj name="Visio" r:id="rId3" imgW="763707" imgH="571561" progId="Visio.Drawing.11">
                  <p:embed/>
                  <p:pic>
                    <p:nvPicPr>
                      <p:cNvPr id="0" name="Object 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3141663"/>
                        <a:ext cx="2665412" cy="199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260350"/>
            <a:ext cx="8713788" cy="5649913"/>
          </a:xfrm>
        </p:spPr>
        <p:txBody>
          <a:bodyPr/>
          <a:lstStyle/>
          <a:p>
            <a:pPr marL="609600" indent="-609600">
              <a:buFont typeface="Wingdings" pitchFamily="2" charset="2"/>
              <a:buAutoNum type="arabicPeriod" startAt="2"/>
            </a:pPr>
            <a:r>
              <a:rPr lang="ru-RU" u="sng">
                <a:latin typeface="Arial Black" pitchFamily="34" charset="0"/>
              </a:rPr>
              <a:t>Центральная приемная комиссия</a:t>
            </a:r>
          </a:p>
          <a:p>
            <a:pPr marL="990600" lvl="1" indent="-533400">
              <a:buFontTx/>
              <a:buChar char="-"/>
            </a:pPr>
            <a:r>
              <a:rPr lang="ru-RU"/>
              <a:t>Ввод карточки абитуриента</a:t>
            </a:r>
          </a:p>
          <a:p>
            <a:pPr marL="990600" lvl="1" indent="-533400">
              <a:buFontTx/>
              <a:buChar char="-"/>
            </a:pPr>
            <a:r>
              <a:rPr lang="ru-RU"/>
              <a:t>Рабочее место архивариуса</a:t>
            </a:r>
          </a:p>
          <a:p>
            <a:pPr marL="990600" lvl="1" indent="-533400">
              <a:buFontTx/>
              <a:buChar char="-"/>
            </a:pPr>
            <a:r>
              <a:rPr lang="ru-RU"/>
              <a:t>Рейтинг по специальностям</a:t>
            </a:r>
          </a:p>
          <a:p>
            <a:pPr marL="990600" lvl="1" indent="-533400">
              <a:buFontTx/>
              <a:buChar char="-"/>
            </a:pPr>
            <a:r>
              <a:rPr lang="ru-RU"/>
              <a:t>Поиск по карточке абитуриента</a:t>
            </a:r>
          </a:p>
          <a:p>
            <a:pPr marL="990600" lvl="1" indent="-533400">
              <a:buFontTx/>
              <a:buChar char="-"/>
            </a:pPr>
            <a:r>
              <a:rPr lang="ru-RU"/>
              <a:t>Комплексное тестирование</a:t>
            </a:r>
          </a:p>
          <a:p>
            <a:pPr marL="990600" lvl="1" indent="-533400">
              <a:buFontTx/>
              <a:buChar char="-"/>
            </a:pPr>
            <a:r>
              <a:rPr lang="ru-RU"/>
              <a:t>Генерация файлов для проверки ЕГЭ</a:t>
            </a:r>
          </a:p>
          <a:p>
            <a:pPr marL="990600" lvl="1" indent="-533400">
              <a:buFontTx/>
              <a:buChar char="-"/>
            </a:pPr>
            <a:r>
              <a:rPr lang="ru-RU"/>
              <a:t>Учет оплаты абитуриентов-контрактников</a:t>
            </a:r>
          </a:p>
          <a:p>
            <a:pPr marL="990600" lvl="1" indent="-533400">
              <a:buFontTx/>
              <a:buChar char="-"/>
            </a:pPr>
            <a:r>
              <a:rPr lang="ru-RU"/>
              <a:t>Формирование и печать приказов на зачисление</a:t>
            </a:r>
          </a:p>
          <a:p>
            <a:pPr marL="990600" lvl="1" indent="-533400">
              <a:buFontTx/>
              <a:buChar char="-"/>
            </a:pPr>
            <a:r>
              <a:rPr lang="ru-RU"/>
              <a:t>Регистрация приказов</a:t>
            </a:r>
          </a:p>
          <a:p>
            <a:pPr marL="990600" lvl="1" indent="-533400">
              <a:buFontTx/>
              <a:buChar char="-"/>
            </a:pPr>
            <a:r>
              <a:rPr lang="ru-RU"/>
              <a:t>Статистика приема абитуриентов</a:t>
            </a:r>
          </a:p>
        </p:txBody>
      </p:sp>
      <p:graphicFrame>
        <p:nvGraphicFramePr>
          <p:cNvPr id="83975" name="Object 7"/>
          <p:cNvGraphicFramePr>
            <a:graphicFrameLocks noGrp="1" noChangeAspect="1"/>
          </p:cNvGraphicFramePr>
          <p:nvPr>
            <p:ph sz="half" idx="2"/>
          </p:nvPr>
        </p:nvGraphicFramePr>
        <p:xfrm>
          <a:off x="6858000" y="1125538"/>
          <a:ext cx="1889125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0" name="Visio" r:id="rId3" imgW="564083" imgH="579364" progId="Visio.Drawing.11">
                  <p:embed/>
                </p:oleObj>
              </mc:Choice>
              <mc:Fallback>
                <p:oleObj name="Visio" r:id="rId3" imgW="564083" imgH="579364" progId="Visio.Drawing.11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1125538"/>
                        <a:ext cx="1889125" cy="194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557338"/>
          </a:xfrm>
        </p:spPr>
        <p:txBody>
          <a:bodyPr/>
          <a:lstStyle/>
          <a:p>
            <a:r>
              <a:rPr lang="ru-RU" sz="3200"/>
              <a:t>В модуле </a:t>
            </a:r>
            <a:r>
              <a:rPr lang="en-US" sz="3200"/>
              <a:t>“</a:t>
            </a:r>
            <a:r>
              <a:rPr lang="ru-RU" sz="3200"/>
              <a:t>Абитуриент</a:t>
            </a:r>
            <a:r>
              <a:rPr lang="en-US" sz="3200"/>
              <a:t>”</a:t>
            </a:r>
            <a:r>
              <a:rPr lang="ru-RU" sz="3200"/>
              <a:t> доступны дополнительные функции</a:t>
            </a:r>
            <a:r>
              <a:rPr lang="en-US" sz="3200"/>
              <a:t>: </a:t>
            </a:r>
            <a:endParaRPr lang="ru-RU" sz="320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1773238"/>
            <a:ext cx="7345363" cy="4391025"/>
          </a:xfrm>
        </p:spPr>
        <p:txBody>
          <a:bodyPr/>
          <a:lstStyle/>
          <a:p>
            <a:pPr algn="l">
              <a:lnSpc>
                <a:spcPct val="90000"/>
              </a:lnSpc>
              <a:buFontTx/>
              <a:buChar char="-"/>
            </a:pPr>
            <a:r>
              <a:rPr lang="en-US" sz="4000"/>
              <a:t> </a:t>
            </a:r>
            <a:r>
              <a:rPr lang="ru-RU" sz="3600"/>
              <a:t>Просмотр рейтинга абитуриента через Интернет</a:t>
            </a:r>
            <a:r>
              <a:rPr lang="en-US" sz="3600"/>
              <a:t>;</a:t>
            </a:r>
          </a:p>
          <a:p>
            <a:pPr algn="l">
              <a:lnSpc>
                <a:spcPct val="90000"/>
              </a:lnSpc>
            </a:pPr>
            <a:endParaRPr lang="en-US" sz="3600"/>
          </a:p>
          <a:p>
            <a:pPr algn="l">
              <a:lnSpc>
                <a:spcPct val="90000"/>
              </a:lnSpc>
              <a:buFontTx/>
              <a:buChar char="-"/>
            </a:pPr>
            <a:r>
              <a:rPr lang="en-US" sz="3600"/>
              <a:t> </a:t>
            </a:r>
            <a:r>
              <a:rPr lang="ru-RU" sz="3600"/>
              <a:t>Просмотр рейтинга абитуриента через ЮУрГУ ТВ</a:t>
            </a:r>
            <a:r>
              <a:rPr lang="en-US" sz="3600"/>
              <a:t>;</a:t>
            </a:r>
          </a:p>
          <a:p>
            <a:pPr algn="l">
              <a:lnSpc>
                <a:spcPct val="90000"/>
              </a:lnSpc>
            </a:pPr>
            <a:endParaRPr lang="en-US" sz="3600"/>
          </a:p>
          <a:p>
            <a:pPr algn="l">
              <a:lnSpc>
                <a:spcPct val="90000"/>
              </a:lnSpc>
              <a:buFontTx/>
              <a:buChar char="-"/>
            </a:pPr>
            <a:r>
              <a:rPr lang="en-US" sz="3600"/>
              <a:t> sms</a:t>
            </a:r>
            <a:r>
              <a:rPr lang="ru-RU" sz="3600"/>
              <a:t>-сервис для абитуриента.</a:t>
            </a:r>
          </a:p>
        </p:txBody>
      </p:sp>
      <p:graphicFrame>
        <p:nvGraphicFramePr>
          <p:cNvPr id="119812" name="Object 4"/>
          <p:cNvGraphicFramePr>
            <a:graphicFrameLocks noChangeAspect="1"/>
          </p:cNvGraphicFramePr>
          <p:nvPr/>
        </p:nvGraphicFramePr>
        <p:xfrm>
          <a:off x="7956550" y="2276475"/>
          <a:ext cx="5715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57" name="Visio" r:id="rId3" imgW="571561" imgH="571561" progId="Visio.Drawing.11">
                  <p:embed/>
                </p:oleObj>
              </mc:Choice>
              <mc:Fallback>
                <p:oleObj name="Visio" r:id="rId3" imgW="571561" imgH="571561" progId="Visio.Drawing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6550" y="2276475"/>
                        <a:ext cx="57150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3" name="Object 5"/>
          <p:cNvGraphicFramePr>
            <a:graphicFrameLocks noChangeAspect="1"/>
          </p:cNvGraphicFramePr>
          <p:nvPr/>
        </p:nvGraphicFramePr>
        <p:xfrm>
          <a:off x="7812088" y="5156200"/>
          <a:ext cx="803275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58" name="Visio" r:id="rId5" imgW="587492" imgH="588467" progId="Visio.Drawing.11">
                  <p:embed/>
                </p:oleObj>
              </mc:Choice>
              <mc:Fallback>
                <p:oleObj name="Visio" r:id="rId5" imgW="587492" imgH="588467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2088" y="5156200"/>
                        <a:ext cx="803275" cy="80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4" name="Object 6"/>
          <p:cNvGraphicFramePr>
            <a:graphicFrameLocks noChangeAspect="1"/>
          </p:cNvGraphicFramePr>
          <p:nvPr/>
        </p:nvGraphicFramePr>
        <p:xfrm>
          <a:off x="7885113" y="3573463"/>
          <a:ext cx="852487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59" name="Visio" r:id="rId7" imgW="854090" imgH="767608" progId="Visio.Drawing.11">
                  <p:embed/>
                </p:oleObj>
              </mc:Choice>
              <mc:Fallback>
                <p:oleObj name="Visio" r:id="rId7" imgW="854090" imgH="767608" progId="Visio.Drawing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3573463"/>
                        <a:ext cx="852487" cy="76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404813"/>
            <a:ext cx="8362950" cy="63373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Wingdings" pitchFamily="2" charset="2"/>
              <a:buAutoNum type="arabicPeriod" startAt="3"/>
            </a:pPr>
            <a:r>
              <a:rPr lang="ru-RU" u="sng">
                <a:latin typeface="Arial Black" pitchFamily="34" charset="0"/>
              </a:rPr>
              <a:t>Отдел планирования и организации учебного процесса</a:t>
            </a: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ru-RU"/>
              <a:t>Учебные планы, нагрузка, карта специальности, карта кафедры</a:t>
            </a: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ru-RU"/>
              <a:t>Студенты</a:t>
            </a: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ru-RU"/>
              <a:t>Движение студентов</a:t>
            </a: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ru-RU"/>
              <a:t>Приказы</a:t>
            </a: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ru-RU"/>
              <a:t>Расписание экзаменов</a:t>
            </a: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ru-RU"/>
              <a:t>Анализ недопусков к сессии</a:t>
            </a: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ru-RU"/>
              <a:t>Анализ результатов сдачи контрольных м</a:t>
            </a:r>
            <a:r>
              <a:rPr lang="en-US"/>
              <a:t>/</a:t>
            </a:r>
            <a:r>
              <a:rPr lang="ru-RU"/>
              <a:t>п</a:t>
            </a: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ru-RU"/>
              <a:t>Поиск информации по запросам</a:t>
            </a: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ru-RU"/>
              <a:t>Учет почасовой оплаты</a:t>
            </a: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endParaRPr lang="ru-RU"/>
          </a:p>
        </p:txBody>
      </p:sp>
      <p:graphicFrame>
        <p:nvGraphicFramePr>
          <p:cNvPr id="84999" name="Object 7"/>
          <p:cNvGraphicFramePr>
            <a:graphicFrameLocks noGrp="1" noChangeAspect="1"/>
          </p:cNvGraphicFramePr>
          <p:nvPr>
            <p:ph sz="half" idx="2"/>
          </p:nvPr>
        </p:nvGraphicFramePr>
        <p:xfrm>
          <a:off x="6732588" y="2349500"/>
          <a:ext cx="1216025" cy="230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14" name="Visio" r:id="rId3" imgW="301711" imgH="571561" progId="Visio.Drawing.11">
                  <p:embed/>
                </p:oleObj>
              </mc:Choice>
              <mc:Fallback>
                <p:oleObj name="Visio" r:id="rId3" imgW="301711" imgH="571561" progId="Visio.Drawing.11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2349500"/>
                        <a:ext cx="1216025" cy="2303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476250"/>
            <a:ext cx="8208962" cy="5976938"/>
          </a:xfrm>
        </p:spPr>
        <p:txBody>
          <a:bodyPr/>
          <a:lstStyle/>
          <a:p>
            <a:pPr marL="609600" indent="-609600">
              <a:buFont typeface="Wingdings" pitchFamily="2" charset="2"/>
              <a:buAutoNum type="arabicPeriod" startAt="4"/>
            </a:pPr>
            <a:r>
              <a:rPr lang="ru-RU" u="sng">
                <a:latin typeface="Arial Black" pitchFamily="34" charset="0"/>
              </a:rPr>
              <a:t>Диспетчерская служба</a:t>
            </a:r>
          </a:p>
          <a:p>
            <a:pPr marL="990600" lvl="1" indent="-533400">
              <a:buFontTx/>
              <a:buChar char="-"/>
            </a:pPr>
            <a:r>
              <a:rPr lang="ru-RU"/>
              <a:t>Аудиторный фонд</a:t>
            </a:r>
          </a:p>
          <a:p>
            <a:pPr marL="990600" lvl="1" indent="-533400">
              <a:buFontTx/>
              <a:buChar char="-"/>
            </a:pPr>
            <a:r>
              <a:rPr lang="ru-RU"/>
              <a:t>Профессорско-преподавательский состав</a:t>
            </a:r>
          </a:p>
          <a:p>
            <a:pPr marL="990600" lvl="1" indent="-533400">
              <a:buFontTx/>
              <a:buChar char="-"/>
            </a:pPr>
            <a:r>
              <a:rPr lang="ru-RU"/>
              <a:t>Расписание экзаменов</a:t>
            </a:r>
          </a:p>
          <a:p>
            <a:pPr marL="609600" indent="-609600">
              <a:buFontTx/>
              <a:buAutoNum type="arabicPeriod" startAt="5"/>
            </a:pPr>
            <a:r>
              <a:rPr lang="ru-RU" u="sng">
                <a:latin typeface="Arial Black" pitchFamily="34" charset="0"/>
              </a:rPr>
              <a:t>Отдел практики и трудоустройства студентов</a:t>
            </a:r>
          </a:p>
          <a:p>
            <a:pPr marL="990600" lvl="1" indent="-533400">
              <a:buFontTx/>
              <a:buChar char="-"/>
            </a:pPr>
            <a:r>
              <a:rPr lang="ru-RU"/>
              <a:t>Студент</a:t>
            </a:r>
          </a:p>
          <a:p>
            <a:pPr marL="990600" lvl="1" indent="-533400">
              <a:buFontTx/>
              <a:buChar char="-"/>
            </a:pPr>
            <a:r>
              <a:rPr lang="ru-RU"/>
              <a:t>Поиск по запросам</a:t>
            </a:r>
          </a:p>
          <a:p>
            <a:pPr marL="990600" lvl="1" indent="-533400">
              <a:buFontTx/>
              <a:buChar char="-"/>
            </a:pPr>
            <a:r>
              <a:rPr lang="ru-RU"/>
              <a:t>Учет практик студентов</a:t>
            </a:r>
          </a:p>
          <a:p>
            <a:pPr marL="990600" lvl="1" indent="-533400">
              <a:buFontTx/>
              <a:buChar char="-"/>
            </a:pPr>
            <a:r>
              <a:rPr lang="ru-RU"/>
              <a:t>Учет распределений студентов</a:t>
            </a:r>
          </a:p>
          <a:p>
            <a:pPr marL="990600" lvl="1" indent="-533400">
              <a:buFontTx/>
              <a:buChar char="-"/>
            </a:pPr>
            <a:r>
              <a:rPr lang="ru-RU"/>
              <a:t>Кадровая служба</a:t>
            </a:r>
          </a:p>
        </p:txBody>
      </p:sp>
      <p:graphicFrame>
        <p:nvGraphicFramePr>
          <p:cNvPr id="86024" name="Object 8"/>
          <p:cNvGraphicFramePr>
            <a:graphicFrameLocks noGrp="1" noChangeAspect="1"/>
          </p:cNvGraphicFramePr>
          <p:nvPr>
            <p:ph sz="half" idx="2"/>
          </p:nvPr>
        </p:nvGraphicFramePr>
        <p:xfrm>
          <a:off x="7092950" y="3789363"/>
          <a:ext cx="1768475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9" name="Visio" r:id="rId3" imgW="574812" imgH="843686" progId="Visio.Drawing.11">
                  <p:embed/>
                </p:oleObj>
              </mc:Choice>
              <mc:Fallback>
                <p:oleObj name="Visio" r:id="rId3" imgW="574812" imgH="843686" progId="Visio.Drawing.11">
                  <p:embed/>
                  <p:pic>
                    <p:nvPicPr>
                      <p:cNvPr id="0" name="Object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950" y="3789363"/>
                        <a:ext cx="1768475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body"/>
          </p:nvPr>
        </p:nvSpPr>
        <p:spPr>
          <a:xfrm>
            <a:off x="395288" y="188913"/>
            <a:ext cx="8229600" cy="633571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t"/>
          <a:lstStyle/>
          <a:p>
            <a:pPr marL="341313" indent="-341313" algn="l" defTabSz="449263">
              <a:lnSpc>
                <a:spcPct val="80000"/>
              </a:lnSpc>
              <a:spcBef>
                <a:spcPts val="6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600"/>
              <a:t>	Процесс управления таким вузом должен быть адекватен текущей ситуации в обществе, государстве, мире.</a:t>
            </a:r>
          </a:p>
          <a:p>
            <a:pPr marL="341313" indent="-341313" algn="l" defTabSz="449263">
              <a:lnSpc>
                <a:spcPct val="80000"/>
              </a:lnSpc>
              <a:spcBef>
                <a:spcPts val="6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600"/>
          </a:p>
          <a:p>
            <a:pPr marL="341313" indent="-341313" algn="l" defTabSz="449263">
              <a:lnSpc>
                <a:spcPct val="80000"/>
              </a:lnSpc>
              <a:spcBef>
                <a:spcPts val="6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600"/>
              <a:t>	В то же время - удобен, ясен и эффективен для студентов, преподавателей и сотрудников университета. </a:t>
            </a:r>
          </a:p>
          <a:p>
            <a:pPr marL="341313" indent="-341313" algn="l" defTabSz="449263">
              <a:lnSpc>
                <a:spcPct val="80000"/>
              </a:lnSpc>
              <a:spcBef>
                <a:spcPts val="6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600"/>
          </a:p>
          <a:p>
            <a:pPr marL="341313" indent="-341313" algn="l" defTabSz="449263">
              <a:lnSpc>
                <a:spcPct val="80000"/>
              </a:lnSpc>
              <a:spcBef>
                <a:spcPts val="6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600"/>
              <a:t>	Без введения комплексного подхода к организации управления университетом, без использования новейших информационных технологий и разработок в этой сфере, оптимизирующих и упрощающих управленческий процесс, образовательная система во многом отстает от требований времени и ожиданий общества. Современный университет использует современные стандарты управления, основанные на информационных технологиях.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333375"/>
            <a:ext cx="6562725" cy="5792788"/>
          </a:xfrm>
        </p:spPr>
        <p:txBody>
          <a:bodyPr/>
          <a:lstStyle/>
          <a:p>
            <a:pPr marL="609600" indent="-609600">
              <a:buFont typeface="Wingdings" pitchFamily="2" charset="2"/>
              <a:buAutoNum type="arabicPeriod" startAt="7"/>
            </a:pPr>
            <a:r>
              <a:rPr lang="ru-RU" sz="3300" u="sng">
                <a:latin typeface="Arial Black" pitchFamily="34" charset="0"/>
              </a:rPr>
              <a:t>Служба организации выпуска специалистов</a:t>
            </a:r>
          </a:p>
          <a:p>
            <a:pPr marL="990600" lvl="1" indent="-533400">
              <a:buFontTx/>
              <a:buChar char="-"/>
            </a:pPr>
            <a:r>
              <a:rPr lang="ru-RU" sz="3300"/>
              <a:t>Материалы ГЭКов и ГАКов</a:t>
            </a:r>
          </a:p>
          <a:p>
            <a:pPr marL="990600" lvl="1" indent="-533400">
              <a:buFontTx/>
              <a:buChar char="-"/>
            </a:pPr>
            <a:r>
              <a:rPr lang="ru-RU" sz="3300"/>
              <a:t>Реестр документов об образовании</a:t>
            </a:r>
          </a:p>
          <a:p>
            <a:pPr marL="609600" indent="-609600">
              <a:buFontTx/>
              <a:buAutoNum type="arabicPeriod" startAt="8"/>
            </a:pPr>
            <a:r>
              <a:rPr lang="ru-RU" sz="3300" u="sng">
                <a:latin typeface="Arial Black" pitchFamily="34" charset="0"/>
              </a:rPr>
              <a:t>Служба делопроизводства</a:t>
            </a:r>
          </a:p>
          <a:p>
            <a:pPr marL="990600" lvl="1" indent="-533400">
              <a:buFontTx/>
              <a:buChar char="-"/>
            </a:pPr>
            <a:r>
              <a:rPr lang="ru-RU" sz="3300"/>
              <a:t>Организационная структура ВУЗа</a:t>
            </a:r>
          </a:p>
          <a:p>
            <a:pPr marL="990600" lvl="1" indent="-533400">
              <a:buFontTx/>
              <a:buChar char="-"/>
            </a:pPr>
            <a:r>
              <a:rPr lang="ru-RU" sz="3300"/>
              <a:t>Регистрация приказов</a:t>
            </a:r>
          </a:p>
        </p:txBody>
      </p:sp>
      <p:graphicFrame>
        <p:nvGraphicFramePr>
          <p:cNvPr id="90119" name="Object 7"/>
          <p:cNvGraphicFramePr>
            <a:graphicFrameLocks noGrp="1" noChangeAspect="1"/>
          </p:cNvGraphicFramePr>
          <p:nvPr>
            <p:ph sz="half" idx="2"/>
          </p:nvPr>
        </p:nvGraphicFramePr>
        <p:xfrm>
          <a:off x="6659563" y="2349500"/>
          <a:ext cx="2243137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34" name="Visio" r:id="rId3" imgW="751677" imgH="571561" progId="Visio.Drawing.11">
                  <p:embed/>
                </p:oleObj>
              </mc:Choice>
              <mc:Fallback>
                <p:oleObj name="Visio" r:id="rId3" imgW="751677" imgH="571561" progId="Visio.Drawing.11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2349500"/>
                        <a:ext cx="2243137" cy="170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Студенческие службы 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12875"/>
            <a:ext cx="7499350" cy="4713288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AutoNum type="arabicPeriod" startAt="9"/>
            </a:pPr>
            <a:r>
              <a:rPr lang="ru-RU" sz="2800" u="sng">
                <a:latin typeface="Arial Black" pitchFamily="34" charset="0"/>
              </a:rPr>
              <a:t>Управление студгородка</a:t>
            </a: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ru-RU" sz="2400"/>
              <a:t>Учет занятых и свободных комнат</a:t>
            </a: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ru-RU" sz="2400"/>
              <a:t>Паспортная служба</a:t>
            </a: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ru-RU" sz="2400"/>
              <a:t>Анкетные данные</a:t>
            </a: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ru-RU" sz="2400"/>
              <a:t>Успеваемость студента</a:t>
            </a: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ru-RU" sz="2400"/>
              <a:t>Приказы</a:t>
            </a:r>
          </a:p>
          <a:p>
            <a:pPr marL="609600" indent="-609600">
              <a:lnSpc>
                <a:spcPct val="90000"/>
              </a:lnSpc>
              <a:buFontTx/>
              <a:buAutoNum type="arabicPeriod" startAt="10"/>
            </a:pPr>
            <a:r>
              <a:rPr lang="ru-RU" sz="2800" u="sng">
                <a:latin typeface="Arial Black" pitchFamily="34" charset="0"/>
              </a:rPr>
              <a:t>Мобилизационное управление</a:t>
            </a: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ru-RU" sz="2400"/>
              <a:t>Решение задач воинского учета</a:t>
            </a:r>
          </a:p>
          <a:p>
            <a:pPr marL="609600" indent="-609600">
              <a:lnSpc>
                <a:spcPct val="90000"/>
              </a:lnSpc>
              <a:buFontTx/>
              <a:buAutoNum type="arabicPeriod" startAt="11"/>
            </a:pPr>
            <a:r>
              <a:rPr lang="ru-RU" sz="2800" u="sng">
                <a:latin typeface="Arial Black" pitchFamily="34" charset="0"/>
              </a:rPr>
              <a:t>Отдел международных связей</a:t>
            </a: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ru-RU" sz="2400"/>
              <a:t>- 	Решение задач учета студентов - не граждан России</a:t>
            </a:r>
          </a:p>
          <a:p>
            <a:pPr marL="609600" indent="-609600">
              <a:lnSpc>
                <a:spcPct val="90000"/>
              </a:lnSpc>
              <a:buFontTx/>
              <a:buAutoNum type="arabicPeriod" startAt="11"/>
            </a:pPr>
            <a:endParaRPr lang="ru-RU" sz="2800"/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ru-RU" sz="2800"/>
          </a:p>
        </p:txBody>
      </p:sp>
      <p:graphicFrame>
        <p:nvGraphicFramePr>
          <p:cNvPr id="200708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6877050" y="1700213"/>
          <a:ext cx="1793875" cy="181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24" name="Visio" r:id="rId3" imgW="591312" imgH="597027" progId="Visio.Drawing.11">
                  <p:embed/>
                </p:oleObj>
              </mc:Choice>
              <mc:Fallback>
                <p:oleObj name="Visio" r:id="rId3" imgW="591312" imgH="597027" progId="Visio.Drawing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7050" y="1700213"/>
                        <a:ext cx="1793875" cy="181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127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000"/>
              <a:t>У</a:t>
            </a:r>
            <a:r>
              <a:rPr lang="en-GB" sz="4000"/>
              <a:t>правление </a:t>
            </a:r>
            <a:r>
              <a:rPr lang="ru-RU" sz="4000"/>
              <a:t>персоналом</a:t>
            </a:r>
            <a:endParaRPr lang="en-GB" sz="4000"/>
          </a:p>
        </p:txBody>
      </p:sp>
      <p:sp>
        <p:nvSpPr>
          <p:cNvPr id="132102" name="Rectangle 6"/>
          <p:cNvSpPr>
            <a:spLocks noChangeArrowheads="1"/>
          </p:cNvSpPr>
          <p:nvPr/>
        </p:nvSpPr>
        <p:spPr bwMode="auto">
          <a:xfrm>
            <a:off x="179388" y="692150"/>
            <a:ext cx="8856662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FontTx/>
              <a:buAutoNum type="arabicPeriod" startAt="12"/>
            </a:pPr>
            <a:r>
              <a:rPr lang="ru-RU" sz="2200" u="sng">
                <a:solidFill>
                  <a:srgbClr val="FFFF99"/>
                </a:solidFill>
                <a:latin typeface="Arial Black" pitchFamily="34" charset="0"/>
              </a:rPr>
              <a:t>Отдел кадров студентов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ru-RU" sz="2200">
                <a:solidFill>
                  <a:srgbClr val="FFFF99"/>
                </a:solidFill>
              </a:rPr>
              <a:t>Студент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ru-RU" sz="2200">
                <a:solidFill>
                  <a:srgbClr val="FFFF66"/>
                </a:solidFill>
              </a:rPr>
              <a:t>Поиск по запросам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ru-RU" sz="2200">
                <a:solidFill>
                  <a:srgbClr val="FFFF66"/>
                </a:solidFill>
              </a:rPr>
              <a:t>Представления и приказы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ru-RU" sz="2200">
                <a:solidFill>
                  <a:srgbClr val="FFFF66"/>
                </a:solidFill>
              </a:rPr>
              <a:t>регистрация приказов</a:t>
            </a:r>
            <a:endParaRPr lang="ru-RU" sz="2200">
              <a:solidFill>
                <a:srgbClr val="FFFF99"/>
              </a:solidFill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FontTx/>
              <a:buAutoNum type="arabicPeriod" startAt="13"/>
            </a:pPr>
            <a:r>
              <a:rPr lang="ru-RU" sz="2200" u="sng">
                <a:solidFill>
                  <a:srgbClr val="FFFF99"/>
                </a:solidFill>
                <a:latin typeface="Arial Black" pitchFamily="34" charset="0"/>
              </a:rPr>
              <a:t>Отдел кадров сотрудников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ru-RU" sz="2200">
                <a:solidFill>
                  <a:srgbClr val="FFFF66"/>
                </a:solidFill>
              </a:rPr>
              <a:t>штатное расписание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ru-RU" sz="2200">
                <a:solidFill>
                  <a:srgbClr val="FFFF66"/>
                </a:solidFill>
              </a:rPr>
              <a:t>личное дело сотрудника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ru-RU" sz="2200">
                <a:solidFill>
                  <a:srgbClr val="FFFF66"/>
                </a:solidFill>
              </a:rPr>
              <a:t>поиск по запросам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ru-RU" sz="2200">
                <a:solidFill>
                  <a:srgbClr val="FFFF66"/>
                </a:solidFill>
              </a:rPr>
              <a:t>приказы и представления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ru-RU" sz="2200">
                <a:solidFill>
                  <a:srgbClr val="FFFF66"/>
                </a:solidFill>
              </a:rPr>
              <a:t>приказы и представления по доплатам и надбавкам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ru-RU" sz="2200">
                <a:solidFill>
                  <a:srgbClr val="FFFF66"/>
                </a:solidFill>
              </a:rPr>
              <a:t>дополнительные соглашения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ru-RU" sz="2200">
                <a:solidFill>
                  <a:srgbClr val="FFFF66"/>
                </a:solidFill>
              </a:rPr>
              <a:t>редактор отпусков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ru-RU" sz="2200">
                <a:solidFill>
                  <a:srgbClr val="FFFF66"/>
                </a:solidFill>
              </a:rPr>
              <a:t>табель учета рабочего времени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ru-RU" sz="2200">
                <a:solidFill>
                  <a:srgbClr val="FFFF66"/>
                </a:solidFill>
              </a:rPr>
              <a:t>награды и поощрения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ru-RU" sz="2200">
                <a:solidFill>
                  <a:srgbClr val="FFFF66"/>
                </a:solidFill>
              </a:rPr>
              <a:t>сборник отчетов по составу сотрудников</a:t>
            </a:r>
            <a:endParaRPr lang="ru-RU" sz="2200">
              <a:solidFill>
                <a:srgbClr val="FFFF99"/>
              </a:solidFill>
            </a:endParaRPr>
          </a:p>
        </p:txBody>
      </p:sp>
      <p:graphicFrame>
        <p:nvGraphicFramePr>
          <p:cNvPr id="132103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6227763" y="1412875"/>
          <a:ext cx="2160587" cy="216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19" name="Visio" r:id="rId4" imgW="571500" imgH="571500" progId="Visio.Drawing.11">
                  <p:embed/>
                </p:oleObj>
              </mc:Choice>
              <mc:Fallback>
                <p:oleObj name="Visio" r:id="rId4" imgW="571500" imgH="571500" progId="Visio.Drawing.11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1412875"/>
                        <a:ext cx="2160587" cy="2160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62071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 err="1" smtClean="0"/>
              <a:t>Универис</a:t>
            </a:r>
            <a:r>
              <a:rPr lang="en-GB" dirty="0" smtClean="0"/>
              <a:t> </a:t>
            </a:r>
            <a:r>
              <a:rPr lang="en-GB" dirty="0"/>
              <a:t>в </a:t>
            </a:r>
            <a:r>
              <a:rPr lang="en-GB" dirty="0" err="1"/>
              <a:t>цифрах</a:t>
            </a:r>
            <a:endParaRPr lang="en-GB" dirty="0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6994525" cy="52578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1313" indent="-341313" defTabSz="449263">
              <a:lnSpc>
                <a:spcPct val="90000"/>
              </a:lnSpc>
              <a:spcBef>
                <a:spcPts val="9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Число подразделений университета, включая удаленные, где установлены рабочие места – 286</a:t>
            </a:r>
          </a:p>
          <a:p>
            <a:pPr marL="341313" indent="-341313" defTabSz="449263">
              <a:lnSpc>
                <a:spcPct val="90000"/>
              </a:lnSpc>
              <a:spcBef>
                <a:spcPts val="9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Число компьютеров, работающих с сервером –</a:t>
            </a:r>
            <a:r>
              <a:rPr lang="en-GB" sz="3600"/>
              <a:t> 671</a:t>
            </a:r>
          </a:p>
          <a:p>
            <a:pPr marL="341313" indent="-341313" defTabSz="449263">
              <a:lnSpc>
                <a:spcPct val="90000"/>
              </a:lnSpc>
              <a:spcBef>
                <a:spcPts val="9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Число пользователей системы– </a:t>
            </a:r>
            <a:r>
              <a:rPr lang="en-GB" sz="3600"/>
              <a:t>1010</a:t>
            </a:r>
          </a:p>
          <a:p>
            <a:pPr marL="341313" indent="-341313" defTabSz="449263">
              <a:lnSpc>
                <a:spcPct val="90000"/>
              </a:lnSpc>
              <a:spcBef>
                <a:spcPts val="9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Число запусков программ за год - </a:t>
            </a:r>
            <a:r>
              <a:rPr lang="en-GB" sz="3600"/>
              <a:t>117108</a:t>
            </a:r>
          </a:p>
        </p:txBody>
      </p:sp>
      <p:graphicFrame>
        <p:nvGraphicFramePr>
          <p:cNvPr id="134148" name="Object 4"/>
          <p:cNvGraphicFramePr>
            <a:graphicFrameLocks noChangeAspect="1"/>
          </p:cNvGraphicFramePr>
          <p:nvPr/>
        </p:nvGraphicFramePr>
        <p:xfrm>
          <a:off x="7645400" y="1196975"/>
          <a:ext cx="1339850" cy="165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93" r:id="rId4" imgW="1604880" imgH="1983960" progId="">
                  <p:embed/>
                </p:oleObj>
              </mc:Choice>
              <mc:Fallback>
                <p:oleObj r:id="rId4" imgW="1604880" imgH="198396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5400" y="1196975"/>
                        <a:ext cx="1339850" cy="165576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49" name="Object 5"/>
          <p:cNvGraphicFramePr>
            <a:graphicFrameLocks noChangeAspect="1"/>
          </p:cNvGraphicFramePr>
          <p:nvPr/>
        </p:nvGraphicFramePr>
        <p:xfrm>
          <a:off x="7740650" y="4005263"/>
          <a:ext cx="1027113" cy="94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94" r:id="rId6" imgW="1027080" imgH="947520" progId="">
                  <p:embed/>
                </p:oleObj>
              </mc:Choice>
              <mc:Fallback>
                <p:oleObj r:id="rId6" imgW="1027080" imgH="94752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650" y="4005263"/>
                        <a:ext cx="1027113" cy="947737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0" name="Object 6"/>
          <p:cNvGraphicFramePr>
            <a:graphicFrameLocks noChangeAspect="1"/>
          </p:cNvGraphicFramePr>
          <p:nvPr/>
        </p:nvGraphicFramePr>
        <p:xfrm>
          <a:off x="7454900" y="4676775"/>
          <a:ext cx="593725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95" r:id="rId8" imgW="593280" imgH="773640" progId="">
                  <p:embed/>
                </p:oleObj>
              </mc:Choice>
              <mc:Fallback>
                <p:oleObj r:id="rId8" imgW="593280" imgH="77364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4900" y="4676775"/>
                        <a:ext cx="593725" cy="77311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9575"/>
            <a:ext cx="8231187" cy="8461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dirty="0"/>
              <a:t>В </a:t>
            </a:r>
            <a:r>
              <a:rPr lang="en-GB" sz="3200" dirty="0" err="1"/>
              <a:t>базе</a:t>
            </a:r>
            <a:r>
              <a:rPr lang="en-GB" sz="3200" dirty="0"/>
              <a:t> </a:t>
            </a:r>
            <a:r>
              <a:rPr lang="ru-RU" sz="3200" dirty="0" err="1" smtClean="0"/>
              <a:t>Универис</a:t>
            </a:r>
            <a:r>
              <a:rPr lang="en-GB" sz="3200" dirty="0" smtClean="0"/>
              <a:t> </a:t>
            </a:r>
            <a:r>
              <a:rPr lang="en-GB" sz="3200" dirty="0" err="1"/>
              <a:t>собраны</a:t>
            </a:r>
            <a:r>
              <a:rPr lang="en-GB" sz="3200" dirty="0"/>
              <a:t>, </a:t>
            </a:r>
            <a:r>
              <a:rPr lang="en-GB" sz="3200" dirty="0" err="1"/>
              <a:t>хранятся</a:t>
            </a:r>
            <a:r>
              <a:rPr lang="en-GB" sz="3200" dirty="0"/>
              <a:t> и </a:t>
            </a:r>
            <a:r>
              <a:rPr lang="en-GB" sz="3200" dirty="0" err="1"/>
              <a:t>обрабатываются</a:t>
            </a:r>
            <a:r>
              <a:rPr lang="en-GB" sz="3200" dirty="0"/>
              <a:t> </a:t>
            </a:r>
            <a:r>
              <a:rPr lang="en-GB" sz="3200" dirty="0" err="1"/>
              <a:t>данные</a:t>
            </a:r>
            <a:r>
              <a:rPr lang="en-GB" sz="3200" dirty="0"/>
              <a:t>:</a:t>
            </a: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250825" y="1484313"/>
            <a:ext cx="7219950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FFFFFF"/>
              </a:buClr>
              <a:buSzPct val="100000"/>
              <a:buFont typeface="Garamond" pitchFamily="18" charset="0"/>
              <a:buChar char="-"/>
            </a:pPr>
            <a:r>
              <a:rPr lang="en-GB" sz="280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ru-RU" sz="2800">
                <a:solidFill>
                  <a:srgbClr val="FFFF66"/>
                </a:solidFill>
                <a:latin typeface="Garamond" pitchFamily="18" charset="0"/>
              </a:rPr>
              <a:t>о </a:t>
            </a:r>
            <a:r>
              <a:rPr lang="en-GB" sz="2800">
                <a:solidFill>
                  <a:srgbClr val="FFFF66"/>
                </a:solidFill>
                <a:latin typeface="Garamond" pitchFamily="18" charset="0"/>
              </a:rPr>
              <a:t>50122 студентах различных форм обучения</a:t>
            </a:r>
          </a:p>
          <a:p>
            <a:pPr>
              <a:buClr>
                <a:srgbClr val="FFFFFF"/>
              </a:buClr>
              <a:buSzPct val="100000"/>
              <a:buFont typeface="Garamond" pitchFamily="18" charset="0"/>
              <a:buChar char="-"/>
            </a:pPr>
            <a:r>
              <a:rPr lang="en-GB" sz="280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ru-RU" sz="2800">
                <a:solidFill>
                  <a:srgbClr val="FFFF66"/>
                </a:solidFill>
                <a:latin typeface="Garamond" pitchFamily="18" charset="0"/>
              </a:rPr>
              <a:t>о </a:t>
            </a:r>
            <a:r>
              <a:rPr lang="en-GB" sz="2800">
                <a:solidFill>
                  <a:srgbClr val="FFFF66"/>
                </a:solidFill>
                <a:latin typeface="Garamond" pitchFamily="18" charset="0"/>
              </a:rPr>
              <a:t>5937 работниках ВУЗа</a:t>
            </a:r>
          </a:p>
          <a:p>
            <a:pPr>
              <a:buClr>
                <a:srgbClr val="FFFFFF"/>
              </a:buClr>
              <a:buSzPct val="100000"/>
              <a:buFont typeface="Garamond" pitchFamily="18" charset="0"/>
              <a:buChar char="-"/>
            </a:pPr>
            <a:r>
              <a:rPr lang="ru-RU" sz="2800">
                <a:solidFill>
                  <a:srgbClr val="FFFF66"/>
                </a:solidFill>
                <a:latin typeface="Garamond" pitchFamily="18" charset="0"/>
              </a:rPr>
              <a:t> о</a:t>
            </a:r>
            <a:r>
              <a:rPr lang="en-GB" sz="2800">
                <a:solidFill>
                  <a:srgbClr val="FFFF66"/>
                </a:solidFill>
                <a:latin typeface="Garamond" pitchFamily="18" charset="0"/>
              </a:rPr>
              <a:t> 16326 абитуриентах ВУЗа ежегодно</a:t>
            </a:r>
          </a:p>
          <a:p>
            <a:pPr>
              <a:buClr>
                <a:srgbClr val="FFFFFF"/>
              </a:buClr>
              <a:buSzPct val="100000"/>
              <a:buFont typeface="Garamond" pitchFamily="18" charset="0"/>
              <a:buChar char="-"/>
            </a:pPr>
            <a:r>
              <a:rPr lang="en-GB" sz="280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ru-RU" sz="2800">
                <a:solidFill>
                  <a:srgbClr val="FFFF66"/>
                </a:solidFill>
                <a:latin typeface="Garamond" pitchFamily="18" charset="0"/>
              </a:rPr>
              <a:t>о </a:t>
            </a:r>
            <a:r>
              <a:rPr lang="en-GB" sz="2800">
                <a:solidFill>
                  <a:srgbClr val="FFFF66"/>
                </a:solidFill>
                <a:latin typeface="Garamond" pitchFamily="18" charset="0"/>
              </a:rPr>
              <a:t>229 кафедрах ВУЗа</a:t>
            </a:r>
          </a:p>
          <a:p>
            <a:pPr>
              <a:buClr>
                <a:srgbClr val="FFFFFF"/>
              </a:buClr>
              <a:buSzPct val="100000"/>
              <a:buFont typeface="Garamond" pitchFamily="18" charset="0"/>
              <a:buChar char="-"/>
            </a:pPr>
            <a:r>
              <a:rPr lang="en-GB" sz="280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ru-RU" sz="2800">
                <a:solidFill>
                  <a:srgbClr val="FFFF66"/>
                </a:solidFill>
                <a:latin typeface="Garamond" pitchFamily="18" charset="0"/>
              </a:rPr>
              <a:t>о </a:t>
            </a:r>
            <a:r>
              <a:rPr lang="en-GB" sz="2800">
                <a:solidFill>
                  <a:srgbClr val="FFFF66"/>
                </a:solidFill>
                <a:latin typeface="Garamond" pitchFamily="18" charset="0"/>
              </a:rPr>
              <a:t>495 подразделениях ВУЗа</a:t>
            </a:r>
          </a:p>
          <a:p>
            <a:pPr>
              <a:buClr>
                <a:srgbClr val="FFFFFF"/>
              </a:buClr>
              <a:buSzPct val="100000"/>
              <a:buFont typeface="Garamond" pitchFamily="18" charset="0"/>
              <a:buChar char="-"/>
            </a:pPr>
            <a:r>
              <a:rPr lang="en-GB" sz="280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ru-RU" sz="2800">
                <a:solidFill>
                  <a:srgbClr val="FFFF66"/>
                </a:solidFill>
                <a:latin typeface="Garamond" pitchFamily="18" charset="0"/>
              </a:rPr>
              <a:t>о </a:t>
            </a:r>
            <a:r>
              <a:rPr lang="en-GB" sz="2800">
                <a:solidFill>
                  <a:srgbClr val="FFFF66"/>
                </a:solidFill>
                <a:latin typeface="Garamond" pitchFamily="18" charset="0"/>
              </a:rPr>
              <a:t>3556 учебных плана для 551 специальности и 6699 дисциплин ВУЗа</a:t>
            </a:r>
          </a:p>
          <a:p>
            <a:pPr>
              <a:buClr>
                <a:srgbClr val="FFFFFF"/>
              </a:buClr>
              <a:buSzPct val="100000"/>
              <a:buFont typeface="Garamond" pitchFamily="18" charset="0"/>
              <a:buChar char="-"/>
            </a:pPr>
            <a:r>
              <a:rPr lang="en-GB" sz="2800">
                <a:solidFill>
                  <a:srgbClr val="FFFF66"/>
                </a:solidFill>
                <a:latin typeface="Garamond" pitchFamily="18" charset="0"/>
              </a:rPr>
              <a:t> 125422 ведомостей с результатами сдачи контрольных мероприятий студентами за годы их учебы в университете</a:t>
            </a:r>
          </a:p>
          <a:p>
            <a:pPr>
              <a:buClr>
                <a:srgbClr val="FFFFFF"/>
              </a:buClr>
              <a:buSzPct val="100000"/>
              <a:buFont typeface="Garamond" pitchFamily="18" charset="0"/>
              <a:buChar char="-"/>
            </a:pPr>
            <a:r>
              <a:rPr lang="en-GB" sz="2800">
                <a:solidFill>
                  <a:srgbClr val="FFFF66"/>
                </a:solidFill>
                <a:latin typeface="Garamond" pitchFamily="18" charset="0"/>
              </a:rPr>
              <a:t> всего в базе – 9000000 записей</a:t>
            </a:r>
          </a:p>
        </p:txBody>
      </p:sp>
      <p:pic>
        <p:nvPicPr>
          <p:cNvPr id="136197" name="Picture 5" descr="Untitled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989138"/>
            <a:ext cx="1838325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333375"/>
            <a:ext cx="8569325" cy="5761038"/>
          </a:xfrm>
        </p:spPr>
        <p:txBody>
          <a:bodyPr/>
          <a:lstStyle/>
          <a:p>
            <a:r>
              <a:rPr lang="ru-RU" dirty="0"/>
              <a:t>Таким образом, сегодня мы имеем устойчивое и необратимое внедрение информационной системы </a:t>
            </a:r>
            <a:r>
              <a:rPr lang="ru-RU" dirty="0" err="1" smtClean="0"/>
              <a:t>Универис</a:t>
            </a:r>
            <a:r>
              <a:rPr lang="ru-RU" dirty="0" smtClean="0"/>
              <a:t> </a:t>
            </a:r>
            <a:r>
              <a:rPr lang="ru-RU" dirty="0"/>
              <a:t>в административный и учебный процесс университета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178550"/>
          </a:xfrm>
        </p:spPr>
        <p:txBody>
          <a:bodyPr/>
          <a:lstStyle/>
          <a:p>
            <a:r>
              <a:rPr lang="ru-RU" sz="4800"/>
              <a:t>Система становится незаменимым инструментом руководства университета и его подразделений в обеспечении успешного и устойчивого развития ВУЗа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23012"/>
          </a:xfrm>
        </p:spPr>
        <p:txBody>
          <a:bodyPr/>
          <a:lstStyle/>
          <a:p>
            <a:r>
              <a:rPr lang="ru-RU"/>
              <a:t>Функциональные возможности системы не только позволяют качественно управлять различными областями деятельности ВУЗа, но и повышать культуру управления современным ВУЗом.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856662" cy="27305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400" dirty="0" err="1"/>
              <a:t>Перспективы</a:t>
            </a:r>
            <a:r>
              <a:rPr lang="en-GB" sz="3400" dirty="0"/>
              <a:t> </a:t>
            </a:r>
            <a:r>
              <a:rPr lang="en-GB" sz="3400" dirty="0" err="1"/>
              <a:t>развития</a:t>
            </a:r>
            <a:r>
              <a:rPr lang="en-GB" sz="3400" dirty="0"/>
              <a:t> </a:t>
            </a:r>
            <a:r>
              <a:rPr lang="ru-RU" sz="3400" dirty="0" err="1" smtClean="0"/>
              <a:t>Универис</a:t>
            </a:r>
            <a:endParaRPr lang="en-GB" sz="3400" dirty="0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619125"/>
            <a:ext cx="5256212" cy="5905500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1313" indent="-341313" defTabSz="449263">
              <a:lnSpc>
                <a:spcPct val="80000"/>
              </a:lnSpc>
              <a:buFontTx/>
              <a:buChar char="-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400"/>
              <a:t>Доступ пользователей к БД через интернет</a:t>
            </a:r>
            <a:r>
              <a:rPr lang="en-US" sz="2400"/>
              <a:t>;</a:t>
            </a:r>
            <a:endParaRPr lang="ru-RU" sz="2400"/>
          </a:p>
          <a:p>
            <a:pPr marL="341313" indent="-341313" defTabSz="449263">
              <a:lnSpc>
                <a:spcPct val="80000"/>
              </a:lnSpc>
              <a:buFontTx/>
              <a:buChar char="-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400"/>
              <a:t>Дальнейшее развитие и совершенствование системы</a:t>
            </a:r>
            <a:r>
              <a:rPr lang="en-US" sz="2400"/>
              <a:t>;</a:t>
            </a:r>
          </a:p>
          <a:p>
            <a:pPr marL="341313" indent="-341313" defTabSz="449263">
              <a:lnSpc>
                <a:spcPct val="80000"/>
              </a:lnSpc>
              <a:buFontTx/>
              <a:buChar char="-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400"/>
              <a:t>Повышение общей гибкости системы, в том числе</a:t>
            </a:r>
            <a:r>
              <a:rPr lang="en-US" sz="2400"/>
              <a:t>:</a:t>
            </a:r>
          </a:p>
          <a:p>
            <a:pPr marL="741363" lvl="1" indent="-284163" defTabSz="449263">
              <a:lnSpc>
                <a:spcPct val="80000"/>
              </a:lnSpc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400"/>
              <a:t>	- независимость от сервера и структуры базы данных,</a:t>
            </a:r>
            <a:r>
              <a:rPr lang="en-US" sz="2400"/>
              <a:t> </a:t>
            </a:r>
            <a:r>
              <a:rPr lang="ru-RU" sz="2400"/>
              <a:t>что позволить осуществлять переход на любые сервера БД, обусловленный, например, повышением быстродействия</a:t>
            </a:r>
            <a:endParaRPr lang="en-US" sz="2400"/>
          </a:p>
          <a:p>
            <a:pPr marL="741363" lvl="1" indent="-284163" defTabSz="449263">
              <a:lnSpc>
                <a:spcPct val="80000"/>
              </a:lnSpc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400"/>
              <a:t>	- возможность конфигурирования системы и адаптации ее под другие ВУЗы (внедрение технологий открытых программных систем)</a:t>
            </a:r>
            <a:endParaRPr lang="en-US" sz="2400"/>
          </a:p>
          <a:p>
            <a:pPr lvl="4" defTabSz="449263"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2400"/>
          </a:p>
        </p:txBody>
      </p:sp>
      <p:pic>
        <p:nvPicPr>
          <p:cNvPr id="123908" name="Picture 4" descr="С улыбко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1125538"/>
            <a:ext cx="3508375" cy="453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/>
              <a:t>Существующая архитектура системы</a:t>
            </a:r>
          </a:p>
        </p:txBody>
      </p:sp>
      <p:graphicFrame>
        <p:nvGraphicFramePr>
          <p:cNvPr id="12595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1771650"/>
          <a:ext cx="8229600" cy="418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70" name="Visio" r:id="rId3" imgW="9345574" imgH="4750003" progId="Visio.Drawing.11">
                  <p:embed/>
                </p:oleObj>
              </mc:Choice>
              <mc:Fallback>
                <p:oleObj name="Visio" r:id="rId3" imgW="9345574" imgH="4750003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771650"/>
                        <a:ext cx="8229600" cy="418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Проблемы управления вузом</a:t>
            </a:r>
            <a:r>
              <a:rPr lang="en-US"/>
              <a:t>:</a:t>
            </a:r>
            <a:endParaRPr lang="ru-RU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Множество разнопрофильных подразделений</a:t>
            </a:r>
            <a:r>
              <a:rPr lang="en-US"/>
              <a:t>;</a:t>
            </a:r>
            <a:endParaRPr lang="ru-RU"/>
          </a:p>
          <a:p>
            <a:r>
              <a:rPr lang="ru-RU"/>
              <a:t>Использование разных специализированных решений для отдельных подразделений</a:t>
            </a:r>
            <a:r>
              <a:rPr lang="en-US"/>
              <a:t>;</a:t>
            </a:r>
            <a:endParaRPr lang="ru-RU"/>
          </a:p>
          <a:p>
            <a:r>
              <a:rPr lang="ru-RU"/>
              <a:t>Динамично изменяющиеся условия</a:t>
            </a:r>
            <a:r>
              <a:rPr lang="en-US"/>
              <a:t>;</a:t>
            </a:r>
          </a:p>
          <a:p>
            <a:r>
              <a:rPr lang="ru-RU"/>
              <a:t>Отсутствие однородной информации для анализа и управления.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/>
              <a:t>Перспективная архитектура системы</a:t>
            </a:r>
          </a:p>
        </p:txBody>
      </p:sp>
      <p:graphicFrame>
        <p:nvGraphicFramePr>
          <p:cNvPr id="12697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116013" y="1600200"/>
          <a:ext cx="6910387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94" name="Visio" r:id="rId3" imgW="7971942" imgH="5222077" progId="Visio.Drawing.11">
                  <p:embed/>
                </p:oleObj>
              </mc:Choice>
              <mc:Fallback>
                <p:oleObj name="Visio" r:id="rId3" imgW="7971942" imgH="5222077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600200"/>
                        <a:ext cx="6910387" cy="452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250825" y="836613"/>
            <a:ext cx="87137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360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250825" y="909638"/>
            <a:ext cx="8640763" cy="472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sz="3800">
                <a:solidFill>
                  <a:srgbClr val="FFFF99"/>
                </a:solidFill>
              </a:rPr>
              <a:t> Еще одно перспективное направление развитие системы - возможность связи в единое информационное пространство нескольких систем, например, систем, установленных в разных ВУЗах, что позволит существенно расширить это пространство.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009650"/>
          </a:xfrm>
        </p:spPr>
        <p:txBody>
          <a:bodyPr/>
          <a:lstStyle/>
          <a:p>
            <a:r>
              <a:rPr lang="ru-RU"/>
              <a:t>Расширение системы</a:t>
            </a:r>
          </a:p>
        </p:txBody>
      </p:sp>
      <p:graphicFrame>
        <p:nvGraphicFramePr>
          <p:cNvPr id="129028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258888" y="1268413"/>
          <a:ext cx="6626225" cy="505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43" name="Visio" r:id="rId3" imgW="8722970" imgH="6659433" progId="Visio.Drawing.11">
                  <p:embed/>
                </p:oleObj>
              </mc:Choice>
              <mc:Fallback>
                <p:oleObj name="Visio" r:id="rId3" imgW="8722970" imgH="6659433" progId="Visio.Drawing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1268413"/>
                        <a:ext cx="6626225" cy="5057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3" name="Rectangle 5"/>
          <p:cNvSpPr>
            <a:spLocks noChangeArrowheads="1"/>
          </p:cNvSpPr>
          <p:nvPr/>
        </p:nvSpPr>
        <p:spPr bwMode="auto">
          <a:xfrm>
            <a:off x="250825" y="171450"/>
            <a:ext cx="8642350" cy="622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ru-RU" dirty="0">
                <a:solidFill>
                  <a:srgbClr val="FFFF99"/>
                </a:solidFill>
              </a:rPr>
              <a:t>  Анализируя и обобщая опыт разработки и внедрения </a:t>
            </a:r>
            <a:r>
              <a:rPr lang="ru-RU" dirty="0" err="1" smtClean="0">
                <a:solidFill>
                  <a:srgbClr val="FFFF99"/>
                </a:solidFill>
              </a:rPr>
              <a:t>Универис</a:t>
            </a:r>
            <a:r>
              <a:rPr lang="ru-RU" dirty="0" smtClean="0">
                <a:solidFill>
                  <a:srgbClr val="FFFF99"/>
                </a:solidFill>
              </a:rPr>
              <a:t> </a:t>
            </a:r>
            <a:r>
              <a:rPr lang="ru-RU" dirty="0">
                <a:solidFill>
                  <a:srgbClr val="FFFF99"/>
                </a:solidFill>
              </a:rPr>
              <a:t>в университете, хочется особо подчеркнуть, что любая информационная система не устанавливается, а внедряется. Внедрение — преодоление сопротивления.</a:t>
            </a:r>
          </a:p>
          <a:p>
            <a:pPr algn="just"/>
            <a:r>
              <a:rPr lang="ru-RU" dirty="0">
                <a:solidFill>
                  <a:srgbClr val="FFFF99"/>
                </a:solidFill>
              </a:rPr>
              <a:t>  Внедрение системы — это приведение в соответствие объекта управления и системы управления этим объектом.  Это трудоемкий, длительный и дорогостоящий процесс.</a:t>
            </a:r>
          </a:p>
          <a:p>
            <a:pPr algn="just"/>
            <a:r>
              <a:rPr lang="ru-RU" dirty="0">
                <a:solidFill>
                  <a:srgbClr val="FFFF99"/>
                </a:solidFill>
              </a:rPr>
              <a:t>  Успех внедрения зависит от многих факторов:</a:t>
            </a:r>
          </a:p>
          <a:p>
            <a:pPr algn="just"/>
            <a:r>
              <a:rPr lang="ru-RU" dirty="0">
                <a:solidFill>
                  <a:srgbClr val="FFFF99"/>
                </a:solidFill>
              </a:rPr>
              <a:t>	— общий недостаток средств, в том числе компьютеров, времени, </a:t>
            </a:r>
            <a:r>
              <a:rPr lang="en-US" dirty="0">
                <a:solidFill>
                  <a:srgbClr val="FFFF99"/>
                </a:solidFill>
              </a:rPr>
              <a:t>	</a:t>
            </a:r>
            <a:r>
              <a:rPr lang="ru-RU" dirty="0">
                <a:solidFill>
                  <a:srgbClr val="FFFF99"/>
                </a:solidFill>
              </a:rPr>
              <a:t>денег, информации, персонала</a:t>
            </a:r>
            <a:r>
              <a:rPr lang="en-US" dirty="0">
                <a:solidFill>
                  <a:srgbClr val="FFFF99"/>
                </a:solidFill>
              </a:rPr>
              <a:t>;</a:t>
            </a:r>
            <a:endParaRPr lang="ru-RU" dirty="0">
              <a:solidFill>
                <a:srgbClr val="FFFF99"/>
              </a:solidFill>
            </a:endParaRPr>
          </a:p>
          <a:p>
            <a:pPr algn="just"/>
            <a:r>
              <a:rPr lang="ru-RU" dirty="0">
                <a:solidFill>
                  <a:srgbClr val="FFFF99"/>
                </a:solidFill>
              </a:rPr>
              <a:t>	—  прямой или скрытый саботаж нововведений, грозящих нарушить 	размеренный ритм жизни подразделения</a:t>
            </a:r>
            <a:r>
              <a:rPr lang="en-US" dirty="0">
                <a:solidFill>
                  <a:srgbClr val="FFFF99"/>
                </a:solidFill>
              </a:rPr>
              <a:t>;</a:t>
            </a:r>
            <a:endParaRPr lang="ru-RU" dirty="0">
              <a:solidFill>
                <a:srgbClr val="FFFF99"/>
              </a:solidFill>
            </a:endParaRPr>
          </a:p>
          <a:p>
            <a:pPr algn="just"/>
            <a:r>
              <a:rPr lang="ru-RU" dirty="0">
                <a:solidFill>
                  <a:srgbClr val="FFFF99"/>
                </a:solidFill>
              </a:rPr>
              <a:t>	— отсутствие информации о работе в подразделениях и обмене 	данных между ними и, как следствие, отсутствие внутреннего 	планирования. </a:t>
            </a:r>
          </a:p>
          <a:p>
            <a:pPr algn="just"/>
            <a:r>
              <a:rPr lang="ru-RU" dirty="0">
                <a:solidFill>
                  <a:srgbClr val="FFFF99"/>
                </a:solidFill>
              </a:rPr>
              <a:t>  В этой ситуации неоценимое значение имеет воля первых лиц. Высшее руководство должно быть решительно настроено    на создание управленческой информационной системы, оно должно быть готово поддерживать процесс перемен, технологически и психологически на протяжении времени существования проекта.</a:t>
            </a:r>
          </a:p>
          <a:p>
            <a:pPr algn="just"/>
            <a:endParaRPr lang="ru-RU" dirty="0">
              <a:solidFill>
                <a:srgbClr val="FFFF99"/>
              </a:solidFill>
            </a:endParaRPr>
          </a:p>
          <a:p>
            <a:pPr algn="ctr"/>
            <a:r>
              <a:rPr lang="ru-RU" sz="2400" dirty="0">
                <a:solidFill>
                  <a:srgbClr val="FFFF99"/>
                </a:solidFill>
              </a:rPr>
              <a:t>И тогда успех обеспечен!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/>
              <a:t>Решением может стать система, которая</a:t>
            </a:r>
            <a:r>
              <a:rPr lang="en-US" sz="4000"/>
              <a:t>:</a:t>
            </a:r>
            <a:endParaRPr lang="ru-RU" sz="400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44675"/>
            <a:ext cx="8229600" cy="4525963"/>
          </a:xfrm>
        </p:spPr>
        <p:txBody>
          <a:bodyPr/>
          <a:lstStyle/>
          <a:p>
            <a:r>
              <a:rPr lang="ru-RU"/>
              <a:t>Позволяет начать поэтапное внедрение с минимально необходимого стандартного набора решений.</a:t>
            </a:r>
            <a:endParaRPr lang="en-US"/>
          </a:p>
          <a:p>
            <a:r>
              <a:rPr lang="ru-RU"/>
              <a:t>Обеспечивает возможность дальнейшего развития системы на основе единой концептуальной и технологической базы.</a:t>
            </a:r>
          </a:p>
          <a:p>
            <a:r>
              <a:rPr lang="ru-RU"/>
              <a:t>Предоставляет возможность принятия оперативных управленческих решений.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rgbClr val="FFFF99"/>
                </a:solidFill>
              </a:rPr>
              <a:t>В марте 2002 года ректор ЮУрГУ – ныне Президент ЮУрГУ - Г. П. Вяткин издал приказ о создании информационной системы университета.</a:t>
            </a:r>
          </a:p>
        </p:txBody>
      </p:sp>
      <p:graphicFrame>
        <p:nvGraphicFramePr>
          <p:cNvPr id="36876" name="Object 12"/>
          <p:cNvGraphicFramePr>
            <a:graphicFrameLocks noGrp="1" noChangeAspect="1"/>
          </p:cNvGraphicFramePr>
          <p:nvPr>
            <p:ph sz="half" idx="1"/>
          </p:nvPr>
        </p:nvGraphicFramePr>
        <p:xfrm>
          <a:off x="179388" y="1268413"/>
          <a:ext cx="3333750" cy="286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9" name="Bitmap Image" r:id="rId3" imgW="3333333" imgH="2866667" progId="Paint.Picture">
                  <p:embed/>
                </p:oleObj>
              </mc:Choice>
              <mc:Fallback>
                <p:oleObj name="Bitmap Image" r:id="rId3" imgW="3333333" imgH="2866667" progId="Paint.Picture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268413"/>
                        <a:ext cx="3333750" cy="2867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80" name="Object 16"/>
          <p:cNvGraphicFramePr>
            <a:graphicFrameLocks noGrp="1" noChangeAspect="1"/>
          </p:cNvGraphicFramePr>
          <p:nvPr>
            <p:ph sz="half" idx="2"/>
          </p:nvPr>
        </p:nvGraphicFramePr>
        <p:xfrm>
          <a:off x="4211638" y="692150"/>
          <a:ext cx="4497387" cy="590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0" name="Bitmap Image" r:id="rId5" imgW="6409524" imgH="7800000" progId="Paint.Picture">
                  <p:embed/>
                </p:oleObj>
              </mc:Choice>
              <mc:Fallback>
                <p:oleObj name="Bitmap Image" r:id="rId5" imgW="6409524" imgH="7800000" progId="Paint.Picture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692150"/>
                        <a:ext cx="4497387" cy="5903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/>
              <a:t>Цель создания информационной системы</a:t>
            </a:r>
            <a:r>
              <a:rPr lang="en-US" sz="4000"/>
              <a:t> </a:t>
            </a:r>
            <a:r>
              <a:rPr lang="en-US" sz="4000">
                <a:cs typeface="Arial" charset="0"/>
              </a:rPr>
              <a:t>—</a:t>
            </a:r>
            <a:r>
              <a:rPr lang="ru-RU" sz="4000"/>
              <a:t> 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323850" y="1844675"/>
            <a:ext cx="849630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</a:pPr>
            <a:r>
              <a:rPr lang="ru-RU" sz="3600">
                <a:solidFill>
                  <a:srgbClr val="FFFF66"/>
                </a:solidFill>
              </a:rPr>
              <a:t>обеспечить руководство университета и его подразделения эффективным инструментарием информационной поддержки формирования, контроля и реализации государственной политики в сфере образования.</a:t>
            </a:r>
          </a:p>
          <a:p>
            <a:endParaRPr lang="ru-RU" sz="3600">
              <a:solidFill>
                <a:srgbClr val="FFFF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 проекта </a:t>
            </a:r>
            <a:r>
              <a:rPr lang="ru-RU" dirty="0" err="1" smtClean="0"/>
              <a:t>Универис</a:t>
            </a:r>
            <a:endParaRPr lang="ru-RU" dirty="0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2800"/>
              <a:t>Повышение эффективности деятельности университета. </a:t>
            </a:r>
          </a:p>
          <a:p>
            <a:pPr>
              <a:lnSpc>
                <a:spcPct val="80000"/>
              </a:lnSpc>
            </a:pPr>
            <a:r>
              <a:rPr lang="ru-RU" sz="2800"/>
              <a:t>Повышение качества подготовки специалистов.</a:t>
            </a:r>
          </a:p>
          <a:p>
            <a:pPr>
              <a:lnSpc>
                <a:spcPct val="80000"/>
              </a:lnSpc>
            </a:pPr>
            <a:r>
              <a:rPr lang="ru-RU" sz="2800"/>
              <a:t>Повышение оперативности управления, планирования и использования ресурсов университета.</a:t>
            </a:r>
          </a:p>
          <a:p>
            <a:pPr>
              <a:lnSpc>
                <a:spcPct val="80000"/>
              </a:lnSpc>
            </a:pPr>
            <a:r>
              <a:rPr lang="ru-RU" sz="2800"/>
              <a:t>Организация эффективного взаимодействия подразделений университета с Федеральным агентством по образованию, статистическими налоговыми и другими организациями и предприятиями.  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/>
              <a:t>В основе работы системы – единая база данных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Система управления базой данных – </a:t>
            </a:r>
            <a:r>
              <a:rPr lang="en-US"/>
              <a:t>FIREBIRD</a:t>
            </a:r>
            <a:endParaRPr lang="ru-RU"/>
          </a:p>
          <a:p>
            <a:pPr>
              <a:buFontTx/>
              <a:buNone/>
            </a:pPr>
            <a:endParaRPr lang="ru-RU"/>
          </a:p>
          <a:p>
            <a:r>
              <a:rPr lang="ru-RU"/>
              <a:t>Система работает под управлением операционной системы </a:t>
            </a:r>
            <a:r>
              <a:rPr lang="en-US"/>
              <a:t>LINUX</a:t>
            </a:r>
            <a:endParaRPr lang="ru-RU"/>
          </a:p>
          <a:p>
            <a:pPr>
              <a:buFontTx/>
              <a:buNone/>
            </a:pPr>
            <a:endParaRPr lang="en-US"/>
          </a:p>
          <a:p>
            <a:r>
              <a:rPr lang="ru-RU"/>
              <a:t>Среда разработчика программных приложений - </a:t>
            </a:r>
            <a:r>
              <a:rPr lang="en-US"/>
              <a:t>DELPHI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FAFA5BB5A9C5A44A367057611A1BFE9" ma:contentTypeVersion="0" ma:contentTypeDescription="Создание документа." ma:contentTypeScope="" ma:versionID="1082ff0da8120a80a28e6020e214ebe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9d58f4857a619b7c345529988bca39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D2F9B7-A800-45C2-9D44-F99376B1EA7E}"/>
</file>

<file path=customXml/itemProps2.xml><?xml version="1.0" encoding="utf-8"?>
<ds:datastoreItem xmlns:ds="http://schemas.openxmlformats.org/officeDocument/2006/customXml" ds:itemID="{1B131F79-F33B-47FB-B394-A979EF432CAE}"/>
</file>

<file path=customXml/itemProps3.xml><?xml version="1.0" encoding="utf-8"?>
<ds:datastoreItem xmlns:ds="http://schemas.openxmlformats.org/officeDocument/2006/customXml" ds:itemID="{B1F2A236-7686-4F3C-8CE3-3445EDF2928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681</TotalTime>
  <Words>937</Words>
  <Application>Microsoft Office PowerPoint</Application>
  <PresentationFormat>Экран (4:3)</PresentationFormat>
  <Paragraphs>194</Paragraphs>
  <Slides>43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43</vt:i4>
      </vt:variant>
    </vt:vector>
  </HeadingPairs>
  <TitlesOfParts>
    <vt:vector size="47" baseType="lpstr">
      <vt:lpstr>Оформление по умолчанию</vt:lpstr>
      <vt:lpstr>Image</vt:lpstr>
      <vt:lpstr>Bitmap Image</vt:lpstr>
      <vt:lpstr>Visio</vt:lpstr>
      <vt:lpstr>Информационная система Универис</vt:lpstr>
      <vt:lpstr>ЮУрГУ – это:</vt:lpstr>
      <vt:lpstr>Презентация PowerPoint</vt:lpstr>
      <vt:lpstr>Проблемы управления вузом:</vt:lpstr>
      <vt:lpstr>Решением может стать система, которая:</vt:lpstr>
      <vt:lpstr>Презентация PowerPoint</vt:lpstr>
      <vt:lpstr>Цель создания информационной системы — </vt:lpstr>
      <vt:lpstr>Задачи проекта Универис</vt:lpstr>
      <vt:lpstr>В основе работы системы – единая база данных</vt:lpstr>
      <vt:lpstr>Наличие единой базы данных позволяет </vt:lpstr>
      <vt:lpstr>Взаимодействие подразделений университета</vt:lpstr>
      <vt:lpstr>Размещение пользователей системы Универис</vt:lpstr>
      <vt:lpstr>Универис – ядро системы</vt:lpstr>
      <vt:lpstr>Процедура подключения к системе</vt:lpstr>
      <vt:lpstr>Принципы построения системы</vt:lpstr>
      <vt:lpstr>Цикл сопровождения программных  модулей системы</vt:lpstr>
      <vt:lpstr>Обновления программ доступны с сервера</vt:lpstr>
      <vt:lpstr>Презентация PowerPoint</vt:lpstr>
      <vt:lpstr>Презентация PowerPoint</vt:lpstr>
      <vt:lpstr>Создатели и Потребители информации</vt:lpstr>
      <vt:lpstr>Функциональные модули системы</vt:lpstr>
      <vt:lpstr>Презентация PowerPoint</vt:lpstr>
      <vt:lpstr>Презентация PowerPoint</vt:lpstr>
      <vt:lpstr>Презентация PowerPoint</vt:lpstr>
      <vt:lpstr>Учебная деятельность</vt:lpstr>
      <vt:lpstr>Презентация PowerPoint</vt:lpstr>
      <vt:lpstr>В модуле “Абитуриент” доступны дополнительные функции: </vt:lpstr>
      <vt:lpstr>Презентация PowerPoint</vt:lpstr>
      <vt:lpstr>Презентация PowerPoint</vt:lpstr>
      <vt:lpstr>Презентация PowerPoint</vt:lpstr>
      <vt:lpstr>Студенческие службы </vt:lpstr>
      <vt:lpstr>Управление персоналом</vt:lpstr>
      <vt:lpstr>Универис в цифрах</vt:lpstr>
      <vt:lpstr>В базе Универис собраны, хранятся и обрабатываются данные:</vt:lpstr>
      <vt:lpstr>Таким образом, сегодня мы имеем устойчивое и необратимое внедрение информационной системы Универис в административный и учебный процесс университета</vt:lpstr>
      <vt:lpstr>Система становится незаменимым инструментом руководства университета и его подразделений в обеспечении успешного и устойчивого развития ВУЗа</vt:lpstr>
      <vt:lpstr>Функциональные возможности системы не только позволяют качественно управлять различными областями деятельности ВУЗа, но и повышать культуру управления современным ВУЗом.</vt:lpstr>
      <vt:lpstr>Перспективы развития Универис</vt:lpstr>
      <vt:lpstr>Существующая архитектура системы</vt:lpstr>
      <vt:lpstr>Перспективная архитектура системы</vt:lpstr>
      <vt:lpstr>Презентация PowerPoint</vt:lpstr>
      <vt:lpstr>Расширение системы</vt:lpstr>
      <vt:lpstr>Презентация PowerPoint</vt:lpstr>
    </vt:vector>
  </TitlesOfParts>
  <Company>ВЦ ЮУрГУ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КИАС Универис</dc:title>
  <dc:creator>Беляков Александр</dc:creator>
  <cp:lastModifiedBy>Беляков Александр</cp:lastModifiedBy>
  <cp:revision>70</cp:revision>
  <dcterms:created xsi:type="dcterms:W3CDTF">2007-11-13T09:54:38Z</dcterms:created>
  <dcterms:modified xsi:type="dcterms:W3CDTF">2010-12-24T12:19:09Z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0x010100EFAFA5BB5A9C5A44A367057611A1BFE9</vt:lpwstr>
  </property>
</Properties>
</file>